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73" r:id="rId4"/>
    <p:sldId id="259" r:id="rId5"/>
    <p:sldId id="266" r:id="rId6"/>
    <p:sldId id="267" r:id="rId7"/>
    <p:sldId id="269" r:id="rId8"/>
    <p:sldId id="270" r:id="rId9"/>
    <p:sldId id="268" r:id="rId10"/>
    <p:sldId id="260" r:id="rId11"/>
    <p:sldId id="272" r:id="rId12"/>
    <p:sldId id="262" r:id="rId13"/>
    <p:sldId id="263" r:id="rId14"/>
    <p:sldId id="264" r:id="rId15"/>
    <p:sldId id="271" r:id="rId16"/>
    <p:sldId id="274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2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>
      <p:cViewPr varScale="1">
        <p:scale>
          <a:sx n="174" d="100"/>
          <a:sy n="174" d="100"/>
        </p:scale>
        <p:origin x="13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09FD1-131F-4BE4-9027-5ACCB80B6FA8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08611-F0FD-4C91-ABBB-3E7DE878D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2994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92899-3D79-4BFE-A18D-54305BBA4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6BDF0A-3A47-4ED9-A914-761346405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ACC1E-82E3-4CE7-8EF9-279EDF3DF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F22780-666A-4691-9329-1563BFC73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A543AA-21FE-406D-9B38-66D5DDC2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815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79D14-EFD7-4FCA-AF52-6008D99AB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F0EFE4-D914-4D93-B82D-9903797E1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5B0F6-607B-4981-96E4-870046F4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9D4160-644F-4426-83D7-DFA9692B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D36A08-9647-48D9-8753-C3D5DB8F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568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32AE9D1-1EC2-4C8B-B79E-FB488CD18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626722-D0D7-433F-BD46-FFA6117CA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1FFDB-F18C-4AF8-A225-07345165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042720-B159-4F05-A31F-798205B9D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C826EC-45BC-4173-A206-5EB3F110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87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319C4-3411-49EC-88C7-A2B0CF25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0CC50-9BF3-4117-9788-EC72B4F4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76908F-E3E2-46AB-81D3-7B615659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3B253F-1152-4834-B115-39A3016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C89CD4-D8FC-4FB9-9D78-9C672B49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787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AA7AAE-13F2-44A2-8F72-C36F46B5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4168E3-0216-490E-B3EE-69313E228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46D915-6CF5-4886-8EA4-698C64C6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11F89-2D1C-4A00-A16F-780E424A4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9C847A-FCC7-4A51-892C-5692E9EE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266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D5077-031E-4900-B8AF-F46C47FEE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8A5711-6AA1-401A-BC27-B23C2B2EF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EB888A-D83D-488F-8FB1-CDE85FDB9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3791E3-3F70-4982-AA46-319B8335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937651-78DC-4B54-B2E2-75185C70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314A5D-BDB1-44CE-8586-9EC35B4F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00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263C3-D4BA-48B0-9C34-0F7FF837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E374B9-1FB9-4E28-991C-D3398EB71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454E0F-460E-4D9C-A75F-07447753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0CF072-F310-46A7-B94D-88245AF0B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174BA9-7804-4029-9B4E-44A6D66B9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38865F3-E178-4AE2-BC9C-3FEDB67A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CA088E-C858-4CF8-90CB-5BF23266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B047C0D-27B9-4EC2-961A-8C7EBF15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780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49E40-3848-4246-91C0-A5D35E25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202D33-07C0-47D4-B66C-94E69AB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9E4E49-83EA-4627-AC3B-FF357B83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409DA0-2B43-40C7-8E91-456EB343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366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B2F2B0-AB88-475E-88E3-E8E0FB9E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DDFCEC0-5B8F-4271-832D-005A0A419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5734E6-2301-43E9-A61A-53CE0114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584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13ADFB-13F3-4CAF-98A8-DFF7C9C17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D1DBB0-A4B6-4C6E-BEA6-7349328BF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97E67B-EBE2-4CD7-B928-BF113E223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D38295-8F6A-48A3-AB1E-A1E8703A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2BDDFE-C897-4B56-97A2-E3819B2A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B63F12-9A35-4408-ACBA-64CE2843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454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0D7980-8295-4291-8803-8965D024D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245B7A-976E-49E6-A5C7-25595E258D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90A395-E20C-4D0B-89C6-CC2881A9B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72F423-B0E4-4A83-B699-1CB46D42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BF9855-ADEF-4E97-91BE-D59115C4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52B5C6-8CF1-41A1-A13A-DAD239DD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750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F7F9CD8-6724-4E6E-91F2-FE354369D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7A0F45-8498-4EF5-88A7-EFDF5E1C7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F9380D-27D2-4A89-9F22-DE2110E98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E74EB-F2A3-48FA-9B87-84B99BD2ECF4}" type="datetimeFigureOut">
              <a:rPr lang="fr-CA" smtClean="0"/>
              <a:t>2025-02-20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4D3F5F-AFFD-4BB7-AA91-6439DCF70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C7D0B-DFCC-47E0-9D7E-6172AF230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008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BAB1B33-4589-4FB0-9498-2CD0CF13D0E5}"/>
              </a:ext>
            </a:extLst>
          </p:cNvPr>
          <p:cNvSpPr/>
          <p:nvPr/>
        </p:nvSpPr>
        <p:spPr>
          <a:xfrm>
            <a:off x="675248" y="527905"/>
            <a:ext cx="10841504" cy="3067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7E92A0D-139E-492E-A4AF-AC2382B7D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888" y="436464"/>
            <a:ext cx="11010093" cy="3121123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4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INF1900: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 DE CONCEPTION D</a:t>
            </a:r>
            <a:r>
              <a:rPr lang="fr-CA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’UN SYSTÈME EMBARQUÉ</a:t>
            </a:r>
            <a:br>
              <a:rPr lang="fr-C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000" b="1" dirty="0">
                <a:solidFill>
                  <a:srgbClr val="F5B2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PRATIQUE 7: </a:t>
            </a:r>
            <a:br>
              <a:rPr lang="fr-CA" sz="4000" b="1" dirty="0">
                <a:solidFill>
                  <a:srgbClr val="F5B20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LIBRAIRIES ET MAKEFILE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CFEA02-3E0E-411A-8DCA-866900F2C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249" y="3849510"/>
            <a:ext cx="10958733" cy="243874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CA" sz="3600" dirty="0">
                <a:solidFill>
                  <a:schemeClr val="bg1"/>
                </a:solidFill>
              </a:rPr>
              <a:t>Jérôme Collin, </a:t>
            </a:r>
            <a:r>
              <a:rPr lang="fr-CA" sz="3600" dirty="0" err="1">
                <a:solidFill>
                  <a:schemeClr val="bg1"/>
                </a:solidFill>
              </a:rPr>
              <a:t>ing</a:t>
            </a:r>
            <a:r>
              <a:rPr lang="fr-CA" sz="3600" dirty="0">
                <a:solidFill>
                  <a:schemeClr val="bg1"/>
                </a:solidFill>
              </a:rPr>
              <a:t>. </a:t>
            </a:r>
            <a:r>
              <a:rPr lang="fr-CA" sz="3600" dirty="0" err="1">
                <a:solidFill>
                  <a:schemeClr val="bg1"/>
                </a:solidFill>
              </a:rPr>
              <a:t>M.Sc.A</a:t>
            </a:r>
            <a:endParaRPr lang="fr-CA" sz="3600" dirty="0">
              <a:solidFill>
                <a:schemeClr val="bg1"/>
              </a:solidFill>
            </a:endParaRPr>
          </a:p>
          <a:p>
            <a:pPr algn="l"/>
            <a:r>
              <a:rPr lang="fr-CA" sz="3600" dirty="0">
                <a:solidFill>
                  <a:schemeClr val="bg1"/>
                </a:solidFill>
              </a:rPr>
              <a:t>Responsable du cours et enseignant</a:t>
            </a:r>
          </a:p>
          <a:p>
            <a:pPr algn="l"/>
            <a:endParaRPr lang="fr-CA" sz="3600" dirty="0">
              <a:solidFill>
                <a:schemeClr val="bg1"/>
              </a:solidFill>
            </a:endParaRPr>
          </a:p>
          <a:p>
            <a:pPr algn="l"/>
            <a:r>
              <a:rPr lang="fr-CA" sz="3600" dirty="0">
                <a:solidFill>
                  <a:schemeClr val="bg1"/>
                </a:solidFill>
              </a:rPr>
              <a:t>Département de génie informatique et</a:t>
            </a:r>
          </a:p>
          <a:p>
            <a:pPr algn="l"/>
            <a:r>
              <a:rPr lang="fr-CA" sz="3600" dirty="0">
                <a:solidFill>
                  <a:schemeClr val="bg1"/>
                </a:solidFill>
              </a:rPr>
              <a:t>Génie logiciel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07AC7A4-9ED4-4D0E-B8E5-76D7E3D90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323" y="4669769"/>
            <a:ext cx="3947658" cy="16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939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D47F2449-BCC5-43BF-A864-C2AB633CE2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977" y="930142"/>
            <a:ext cx="7411453" cy="569662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944BD22C-6570-4722-BAC3-66286410A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127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D5946DB-3CCE-44B8-9654-942F020194B6}"/>
              </a:ext>
            </a:extLst>
          </p:cNvPr>
          <p:cNvSpPr txBox="1"/>
          <p:nvPr/>
        </p:nvSpPr>
        <p:spPr>
          <a:xfrm>
            <a:off x="8253663" y="796252"/>
            <a:ext cx="2826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dirty="0">
                <a:solidFill>
                  <a:schemeClr val="bg1"/>
                </a:solidFill>
              </a:rPr>
              <a:t>La compilation en</a:t>
            </a:r>
          </a:p>
          <a:p>
            <a:r>
              <a:rPr lang="fr-CA" sz="2800" b="1" dirty="0">
                <a:solidFill>
                  <a:schemeClr val="bg1"/>
                </a:solidFill>
              </a:rPr>
              <a:t>une image</a:t>
            </a:r>
          </a:p>
        </p:txBody>
      </p:sp>
    </p:spTree>
    <p:extLst>
      <p:ext uri="{BB962C8B-B14F-4D97-AF65-F5344CB8AC3E}">
        <p14:creationId xmlns:p14="http://schemas.microsoft.com/office/powerpoint/2010/main" val="2151290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00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pas oublier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sz="3600" dirty="0">
                <a:solidFill>
                  <a:schemeClr val="bg1"/>
                </a:solidFill>
              </a:rPr>
              <a:t>Les travaux pratiques 7 et 8 sont à remettre pour le lundi 17 mars avant 17h00 sous Git – code, </a:t>
            </a:r>
            <a:r>
              <a:rPr lang="fr-CA" sz="3600" dirty="0" err="1">
                <a:solidFill>
                  <a:schemeClr val="bg1"/>
                </a:solidFill>
              </a:rPr>
              <a:t>Makefiles</a:t>
            </a:r>
            <a:r>
              <a:rPr lang="fr-CA" sz="3600" dirty="0">
                <a:solidFill>
                  <a:schemeClr val="bg1"/>
                </a:solidFill>
              </a:rPr>
              <a:t> et rapport.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3600" dirty="0">
                <a:solidFill>
                  <a:schemeClr val="bg1"/>
                </a:solidFill>
              </a:rPr>
              <a:t>Un rapport par équipe de 4 (5 ou 6).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3600" dirty="0">
                <a:solidFill>
                  <a:schemeClr val="bg1"/>
                </a:solidFill>
              </a:rPr>
              <a:t>Rapport de 6 pages MAXIMUM (excluant la page couverture) et le code de librairies.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3600" dirty="0">
                <a:solidFill>
                  <a:schemeClr val="bg1"/>
                </a:solidFill>
              </a:rPr>
              <a:t>Beaucoup de ressource en bas de page du TP, dont des vidéos de Philippe </a:t>
            </a:r>
            <a:r>
              <a:rPr lang="fr-CA" sz="3600" dirty="0" err="1">
                <a:solidFill>
                  <a:schemeClr val="bg1"/>
                </a:solidFill>
              </a:rPr>
              <a:t>Carphin</a:t>
            </a:r>
            <a:r>
              <a:rPr lang="fr-CA" sz="3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414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Choses importantes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Présence des coéquipiers également importante.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Comptes Git par équipe de 4 (5 ou 6) déjà en place.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Un PowerPoint contenant une démonstration avec explications d’une branche très simple avec Git est disponible en haut du TP7.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Plutôt facultatif mais intéressant pour aller plus loin avec Git.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peut même refaire l’exercice (les commandes une après l’autre) personnellement très rapidement pour « casser la glace » avec les branches et comprendre un peu mieux.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C’est un résumé et une introduction à ce sujet complexe.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46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semaine prochaine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La semaine après la relâche: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Suite avec le TP8.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Probablement à distance.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reste un peu sur le même sujet pour le laboratoire avec le sujet du débogage.  Aussi: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pourra revenir sur le TP7 car c’est un vaste sujet et il pourrait y avoir des questions.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Un invité ?  Encore à voir...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Retour sur la qualité du code ?  Peut-être.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Peut-être même revenir encore sur Git en dernière heure, au besoin.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33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? 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971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D2851-C022-7C9F-BB2D-2C4035B94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57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Aujourd’hui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Visiteur cette semaine: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Pierre-Frédérick Denys, responsable du </a:t>
            </a:r>
            <a:r>
              <a:rPr lang="fr-CA" dirty="0" err="1">
                <a:solidFill>
                  <a:schemeClr val="bg1"/>
                </a:solidFill>
              </a:rPr>
              <a:t>Polyfab</a:t>
            </a:r>
            <a:r>
              <a:rPr lang="fr-CA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TP7: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Les </a:t>
            </a:r>
            <a:r>
              <a:rPr lang="fr-CA" dirty="0" err="1">
                <a:solidFill>
                  <a:schemeClr val="bg1"/>
                </a:solidFill>
              </a:rPr>
              <a:t>Makefile</a:t>
            </a:r>
            <a:r>
              <a:rPr lang="fr-CA" dirty="0">
                <a:solidFill>
                  <a:schemeClr val="bg1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La compilation.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Les librairies et l’organisation du code.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Dernière heure: Git et les branches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35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74545-403A-BB40-487F-DD923BB8C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C783CD-343B-04F7-C97B-6C2C4E17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semaine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4070FD-7231-D9A1-A5E4-172C20EC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Premier travail en équipe de 4.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laisse les aspects matériels et on revient avec des aspects logiciels.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retouche du code déjà écrit et on réorganise notre nouvel entrepôt.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Formation de librairies avec les </a:t>
            </a:r>
            <a:r>
              <a:rPr lang="fr-CA" dirty="0" err="1">
                <a:solidFill>
                  <a:schemeClr val="bg1"/>
                </a:solidFill>
              </a:rPr>
              <a:t>Makefiles</a:t>
            </a:r>
            <a:r>
              <a:rPr lang="fr-CA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Production d’un rapport et de librairies corrigés par les chargés de laboratoire, mais qui inclura aussi le travail pratique 8.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devra donc remettre ce travail après le TP8 pour inclure le tp7 et le TP8 dans le même rapport.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 gros du travail à faire est dans le TP7.  Le TP8 est plus léger.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F87069F-A0F7-7E7A-2853-9ECDEB91257B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8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à réaliser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Comprendre les actions des </a:t>
            </a:r>
            <a:r>
              <a:rPr lang="fr-CA" dirty="0" err="1">
                <a:solidFill>
                  <a:schemeClr val="bg1"/>
                </a:solidFill>
              </a:rPr>
              <a:t>Makefiles</a:t>
            </a:r>
            <a:r>
              <a:rPr lang="fr-CA" dirty="0">
                <a:solidFill>
                  <a:schemeClr val="bg1"/>
                </a:solidFill>
              </a:rPr>
              <a:t>, pas seulement les règles. 20 lignes à modifier…</a:t>
            </a:r>
          </a:p>
          <a:p>
            <a:pPr marL="457200" lvl="1" indent="0">
              <a:buNone/>
            </a:pPr>
            <a:r>
              <a:rPr lang="fr-CA" dirty="0">
                <a:solidFill>
                  <a:schemeClr val="bg1"/>
                </a:solidFill>
              </a:rPr>
              <a:t>cible : dépendances  --&gt;  pour aller peut-être vers d’autres cibles</a:t>
            </a:r>
          </a:p>
          <a:p>
            <a:pPr marL="457200" lvl="1" indent="0">
              <a:buNone/>
            </a:pPr>
            <a:r>
              <a:rPr lang="fr-CA" dirty="0">
                <a:solidFill>
                  <a:schemeClr val="bg1"/>
                </a:solidFill>
              </a:rPr>
              <a:t>            commandes    --&gt;  ce qu’on doit faire une fois les dépendances en place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Mettre en commun le code de vos entrepôts Git (tout en faisant le ménage).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Construire des librairies et organiser du code qui peut facilement être réutilisé.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Discuter des façons dont vous entendez travailler en équipe de 4; recourir aux notions enseignées dans le cadre de la partie travail en équipe, INF2205.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42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compilation, générale et stricte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Souvent, on parle de compilation comme tout le processus menant à production des exécutables.  Parfois, on préfère employer en anglais le terme </a:t>
            </a:r>
            <a:r>
              <a:rPr lang="fr-CA" i="1" dirty="0" err="1">
                <a:solidFill>
                  <a:schemeClr val="bg1"/>
                </a:solidFill>
              </a:rPr>
              <a:t>build</a:t>
            </a:r>
            <a:r>
              <a:rPr lang="fr-CA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De façon plus stricte, la compilation est de produire un fichier .o (en code machine binaire) à partir d’une source (.c ou .</a:t>
            </a:r>
            <a:r>
              <a:rPr lang="fr-CA" dirty="0" err="1">
                <a:solidFill>
                  <a:schemeClr val="bg1"/>
                </a:solidFill>
              </a:rPr>
              <a:t>cpp</a:t>
            </a:r>
            <a:r>
              <a:rPr lang="fr-CA" dirty="0">
                <a:solidFill>
                  <a:schemeClr val="bg1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appelle donc le compilateur pour autant de fichiers .c ou .</a:t>
            </a:r>
            <a:r>
              <a:rPr lang="fr-CA" dirty="0" err="1">
                <a:solidFill>
                  <a:schemeClr val="bg1"/>
                </a:solidFill>
              </a:rPr>
              <a:t>cpp</a:t>
            </a:r>
            <a:r>
              <a:rPr lang="fr-CA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ajoute un appel au compilateur pour « réunir » les .o pour former l’exécutable.  Par contre, ici, le compilateur ne fait presque rien, sinon appeler directement l’éditeur de liens (</a:t>
            </a:r>
            <a:r>
              <a:rPr lang="fr-CA" i="1" dirty="0">
                <a:solidFill>
                  <a:schemeClr val="bg1"/>
                </a:solidFill>
              </a:rPr>
              <a:t>linker</a:t>
            </a:r>
            <a:r>
              <a:rPr lang="fr-CA" dirty="0">
                <a:solidFill>
                  <a:schemeClr val="bg1"/>
                </a:solidFill>
              </a:rPr>
              <a:t> ou plus anciennement </a:t>
            </a:r>
            <a:r>
              <a:rPr lang="fr-CA" i="1" dirty="0">
                <a:solidFill>
                  <a:schemeClr val="bg1"/>
                </a:solidFill>
              </a:rPr>
              <a:t>loader</a:t>
            </a:r>
            <a:r>
              <a:rPr lang="fr-CA" dirty="0">
                <a:solidFill>
                  <a:schemeClr val="bg1"/>
                </a:solidFill>
              </a:rPr>
              <a:t> – souvent appelé </a:t>
            </a:r>
            <a:r>
              <a:rPr lang="fr-CA" b="1" dirty="0" err="1">
                <a:solidFill>
                  <a:schemeClr val="bg1"/>
                </a:solidFill>
              </a:rPr>
              <a:t>ld</a:t>
            </a:r>
            <a:r>
              <a:rPr lang="fr-CA" dirty="0">
                <a:solidFill>
                  <a:schemeClr val="bg1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Ce dernier appel peut être remplacé par un appel à l’archiver (</a:t>
            </a:r>
            <a:r>
              <a:rPr lang="fr-CA" dirty="0" err="1">
                <a:solidFill>
                  <a:schemeClr val="bg1"/>
                </a:solidFill>
              </a:rPr>
              <a:t>ar</a:t>
            </a:r>
            <a:r>
              <a:rPr lang="fr-CA" dirty="0">
                <a:solidFill>
                  <a:schemeClr val="bg1"/>
                </a:solidFill>
              </a:rPr>
              <a:t>) pour produire une librairie plutôt qu’un exécutable.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99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Rôle du </a:t>
            </a:r>
            <a:r>
              <a:rPr lang="fr-CA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Pour éviter de faire tous ces appels et pour exécuter toutes ces étapes, on utilise un </a:t>
            </a:r>
            <a:r>
              <a:rPr lang="fr-CA" dirty="0" err="1">
                <a:solidFill>
                  <a:schemeClr val="bg1"/>
                </a:solidFill>
              </a:rPr>
              <a:t>Makefile</a:t>
            </a:r>
            <a:r>
              <a:rPr lang="fr-CA" dirty="0">
                <a:solidFill>
                  <a:schemeClr val="bg1"/>
                </a:solidFill>
              </a:rPr>
              <a:t>, qui vérifie aussi si certaines étapes peuvent être escamotées pour accélérer le processus.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Avec le temps, on confie aussi souvent d’autres tâches connexes au </a:t>
            </a:r>
            <a:r>
              <a:rPr lang="fr-CA" i="1" dirty="0" err="1">
                <a:solidFill>
                  <a:schemeClr val="bg1"/>
                </a:solidFill>
              </a:rPr>
              <a:t>build</a:t>
            </a:r>
            <a:r>
              <a:rPr lang="fr-CA" dirty="0">
                <a:solidFill>
                  <a:schemeClr val="bg1"/>
                </a:solidFill>
              </a:rPr>
              <a:t> (et donc souvent aussi au </a:t>
            </a:r>
            <a:r>
              <a:rPr lang="fr-CA" dirty="0" err="1">
                <a:solidFill>
                  <a:schemeClr val="bg1"/>
                </a:solidFill>
              </a:rPr>
              <a:t>Makefile</a:t>
            </a:r>
            <a:r>
              <a:rPr lang="fr-CA" dirty="0">
                <a:solidFill>
                  <a:schemeClr val="bg1"/>
                </a:solidFill>
              </a:rPr>
              <a:t>): placer l’exécutable ou la librairie au bon endroit, ajouter un fichier de licence, de la documentation, compresser le tout en un seul fichier,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À partir d’ici, la production d’un </a:t>
            </a:r>
            <a:r>
              <a:rPr lang="fr-CA" i="1" dirty="0" err="1">
                <a:solidFill>
                  <a:schemeClr val="bg1"/>
                </a:solidFill>
              </a:rPr>
              <a:t>build</a:t>
            </a:r>
            <a:r>
              <a:rPr lang="fr-CA" dirty="0">
                <a:solidFill>
                  <a:schemeClr val="bg1"/>
                </a:solidFill>
              </a:rPr>
              <a:t> peut avoir bien des variantes avec de nombreux outils impliqués dans des étapes nombreuses menant jusqu’à la mise en place d’un service sur Internet.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Pour ce laboratoire, on se restreint volontairement au </a:t>
            </a:r>
            <a:r>
              <a:rPr lang="fr-CA" dirty="0" err="1">
                <a:solidFill>
                  <a:schemeClr val="bg1"/>
                </a:solidFill>
              </a:rPr>
              <a:t>Makefile</a:t>
            </a:r>
            <a:r>
              <a:rPr lang="fr-CA" dirty="0">
                <a:solidFill>
                  <a:schemeClr val="bg1"/>
                </a:solidFill>
              </a:rPr>
              <a:t> qui produit un exécutable ou une librairie pour commencer.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8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Remarque sur les messages du processus de compilation 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7703FB83-6DC7-4BAA-A374-02D68D528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43" y="1513323"/>
            <a:ext cx="753427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0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 extraits du </a:t>
            </a:r>
            <a:r>
              <a:rPr lang="fr-CA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utilisé en laboratoire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CXXFLAGS=-</a:t>
            </a:r>
            <a:r>
              <a:rPr lang="fr-CA" dirty="0" err="1">
                <a:solidFill>
                  <a:schemeClr val="bg1"/>
                </a:solidFill>
              </a:rPr>
              <a:t>fno</a:t>
            </a:r>
            <a:r>
              <a:rPr lang="fr-CA" dirty="0">
                <a:solidFill>
                  <a:schemeClr val="bg1"/>
                </a:solidFill>
              </a:rPr>
              <a:t>-exceptions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all: $(TRG) $(HEXROMTRG)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bg1"/>
                </a:solidFill>
              </a:rPr>
              <a:t>%.o: %.cpp</a:t>
            </a:r>
          </a:p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	$(CC) $(CFLAGS) $(CXXFLAGS) -c $&lt;</a:t>
            </a:r>
            <a:endParaRPr lang="fr-CA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$(TRG): $(OBJDEPS)</a:t>
            </a:r>
          </a:p>
          <a:p>
            <a:pPr marL="0" indent="0">
              <a:buNone/>
            </a:pPr>
            <a:r>
              <a:rPr lang="fr-CA" dirty="0">
                <a:solidFill>
                  <a:schemeClr val="bg1"/>
                </a:solidFill>
              </a:rPr>
              <a:t>	$(CC) $(LDFLAGS) -o $(TRG) $(OBJDEPS) \</a:t>
            </a:r>
          </a:p>
          <a:p>
            <a:pPr marL="0" indent="0">
              <a:buNone/>
            </a:pPr>
            <a:r>
              <a:rPr lang="fr-CA" dirty="0">
                <a:solidFill>
                  <a:schemeClr val="bg1"/>
                </a:solidFill>
              </a:rPr>
              <a:t>	-lm $(LIBS)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 err="1">
                <a:solidFill>
                  <a:schemeClr val="bg1"/>
                </a:solidFill>
              </a:rPr>
              <a:t>install</a:t>
            </a:r>
            <a:r>
              <a:rPr lang="fr-CA" dirty="0">
                <a:solidFill>
                  <a:schemeClr val="bg1"/>
                </a:solidFill>
              </a:rPr>
              <a:t>: $(HEXROMTRG)				</a:t>
            </a:r>
          </a:p>
          <a:p>
            <a:pPr marL="0" indent="0">
              <a:buNone/>
            </a:pPr>
            <a:r>
              <a:rPr lang="fr-CA" dirty="0">
                <a:solidFill>
                  <a:schemeClr val="bg1"/>
                </a:solidFill>
              </a:rPr>
              <a:t>	$(AVRDUDE) -c $(AVRDUDE_PROGRAMMERID)   \</a:t>
            </a:r>
          </a:p>
          <a:p>
            <a:pPr marL="0" indent="0">
              <a:buNone/>
            </a:pPr>
            <a:r>
              <a:rPr lang="fr-CA" dirty="0">
                <a:solidFill>
                  <a:schemeClr val="bg1"/>
                </a:solidFill>
              </a:rPr>
              <a:t>	-p $(MCU) -P -e -U </a:t>
            </a:r>
            <a:r>
              <a:rPr lang="fr-CA" dirty="0" err="1">
                <a:solidFill>
                  <a:schemeClr val="bg1"/>
                </a:solidFill>
              </a:rPr>
              <a:t>flash:w</a:t>
            </a:r>
            <a:r>
              <a:rPr lang="fr-CA" dirty="0">
                <a:solidFill>
                  <a:schemeClr val="bg1"/>
                </a:solidFill>
              </a:rPr>
              <a:t>:$(HEXROMTRG)</a:t>
            </a:r>
          </a:p>
          <a:p>
            <a:pPr marL="0" indent="0">
              <a:buNone/>
            </a:pPr>
            <a:endParaRPr lang="fr-C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TP3: Librairies et </a:t>
            </a:r>
            <a:r>
              <a:rPr lang="fr-CA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Makefile</a:t>
            </a:r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071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4679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1136</Words>
  <Application>Microsoft Office PowerPoint</Application>
  <PresentationFormat>Grand écran</PresentationFormat>
  <Paragraphs>90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Thème Office</vt:lpstr>
      <vt:lpstr>INF1900: PROJET DE CONCEPTION D’UN SYSTÈME EMBARQUÉ  TRAVAIL PRATIQUE 7:  LIBRAIRIES ET MAKEFILE</vt:lpstr>
      <vt:lpstr>Aujourd’hui :</vt:lpstr>
      <vt:lpstr>Cette semaine :</vt:lpstr>
      <vt:lpstr>Travail à réaliser :</vt:lpstr>
      <vt:lpstr>La compilation, générale et stricte :</vt:lpstr>
      <vt:lpstr>Rôle du Makefile :</vt:lpstr>
      <vt:lpstr>Remarque sur les messages du processus de compilation :</vt:lpstr>
      <vt:lpstr>Quelques extraits du Makefile utilisé en laboratoire :</vt:lpstr>
      <vt:lpstr>Présentation PowerPoint</vt:lpstr>
      <vt:lpstr>Présentation PowerPoint</vt:lpstr>
      <vt:lpstr>Présentation PowerPoint</vt:lpstr>
      <vt:lpstr>Ne pas oublier :</vt:lpstr>
      <vt:lpstr>Choses importantes :</vt:lpstr>
      <vt:lpstr>La semaine prochaine :</vt:lpstr>
      <vt:lpstr>Questions ? 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INF1900: PROJET DE CONCEPTION D’UN SYSTÈME EMBARQUÉ  TRAVAIL PRATIQUE 8: STRATÉGIES DE DÉBOGAGE</dc:title>
  <dc:creator>Jérôme Collin</dc:creator>
  <cp:lastModifiedBy>Jérôme Collin</cp:lastModifiedBy>
  <cp:revision>56</cp:revision>
  <dcterms:created xsi:type="dcterms:W3CDTF">2020-10-25T16:45:50Z</dcterms:created>
  <dcterms:modified xsi:type="dcterms:W3CDTF">2025-02-21T04:16:07Z</dcterms:modified>
</cp:coreProperties>
</file>