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2" r:id="rId3"/>
    <p:sldId id="268" r:id="rId4"/>
    <p:sldId id="269" r:id="rId5"/>
    <p:sldId id="271" r:id="rId6"/>
    <p:sldId id="278" r:id="rId7"/>
    <p:sldId id="267" r:id="rId8"/>
    <p:sldId id="272" r:id="rId9"/>
    <p:sldId id="273" r:id="rId10"/>
    <p:sldId id="274" r:id="rId11"/>
    <p:sldId id="275" r:id="rId12"/>
    <p:sldId id="276" r:id="rId13"/>
    <p:sldId id="277" r:id="rId14"/>
    <p:sldId id="266"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B2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5" autoAdjust="0"/>
    <p:restoredTop sz="94660"/>
  </p:normalViewPr>
  <p:slideViewPr>
    <p:cSldViewPr snapToGrid="0">
      <p:cViewPr varScale="1">
        <p:scale>
          <a:sx n="175" d="100"/>
          <a:sy n="175" d="100"/>
        </p:scale>
        <p:origin x="150" y="10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E09FD1-131F-4BE4-9027-5ACCB80B6FA8}" type="datetimeFigureOut">
              <a:rPr lang="fr-CA" smtClean="0"/>
              <a:t>2023-10-13</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708611-F0FD-4C91-ABBB-3E7DE878D5B3}" type="slidenum">
              <a:rPr lang="fr-CA" smtClean="0"/>
              <a:t>‹N°›</a:t>
            </a:fld>
            <a:endParaRPr lang="fr-CA"/>
          </a:p>
        </p:txBody>
      </p:sp>
    </p:spTree>
    <p:extLst>
      <p:ext uri="{BB962C8B-B14F-4D97-AF65-F5344CB8AC3E}">
        <p14:creationId xmlns:p14="http://schemas.microsoft.com/office/powerpoint/2010/main" val="832994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792899-3D79-4BFE-A18D-54305BBA439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A36BDF0A-3A47-4ED9-A914-761346405C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7C5ACC1E-82E3-4CE7-8EF9-279EDF3DF4F9}"/>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5" name="Espace réservé du pied de page 4">
            <a:extLst>
              <a:ext uri="{FF2B5EF4-FFF2-40B4-BE49-F238E27FC236}">
                <a16:creationId xmlns:a16="http://schemas.microsoft.com/office/drawing/2014/main" id="{B6F22780-666A-4691-9329-1563BFC737F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AA543AA-21FE-406D-9B38-66D5DDC26634}"/>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1068150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679D14-EFD7-4FCA-AF52-6008D99AB343}"/>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90F0EFE4-D914-4D93-B82D-9903797E1E9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F15B0F6-607B-4981-96E4-870046F46F06}"/>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5" name="Espace réservé du pied de page 4">
            <a:extLst>
              <a:ext uri="{FF2B5EF4-FFF2-40B4-BE49-F238E27FC236}">
                <a16:creationId xmlns:a16="http://schemas.microsoft.com/office/drawing/2014/main" id="{EE9D4160-644F-4426-83D7-DFA9692B5E3B}"/>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ED36A08-9647-48D9-8753-C3D5DB8F8AE3}"/>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2065684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32AE9D1-1EC2-4C8B-B79E-FB488CD1808C}"/>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9D626722-D0D7-433F-BD46-FFA6117CA1D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7B1FFDB-F18C-4AF8-A225-073451656882}"/>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5" name="Espace réservé du pied de page 4">
            <a:extLst>
              <a:ext uri="{FF2B5EF4-FFF2-40B4-BE49-F238E27FC236}">
                <a16:creationId xmlns:a16="http://schemas.microsoft.com/office/drawing/2014/main" id="{E5042720-B159-4F05-A31F-798205B9DCF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96C826EC-45BC-4173-A206-5EB3F11041EE}"/>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3798773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9319C4-3411-49EC-88C7-A2B0CF25EAFA}"/>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E590CC50-9BF3-4117-9788-EC72B4F4F909}"/>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6776908F-E3E2-46AB-81D3-7B61565995B2}"/>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5" name="Espace réservé du pied de page 4">
            <a:extLst>
              <a:ext uri="{FF2B5EF4-FFF2-40B4-BE49-F238E27FC236}">
                <a16:creationId xmlns:a16="http://schemas.microsoft.com/office/drawing/2014/main" id="{503B253F-1152-4834-B115-39A30168567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9C89CD4-D8FC-4FB9-9D78-9C672B49031A}"/>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1657878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AA7AAE-13F2-44A2-8F72-C36F46B5B13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0C4168E3-0216-490E-B3EE-69313E2286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246D915-6CF5-4886-8EA4-698C64C66FEF}"/>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5" name="Espace réservé du pied de page 4">
            <a:extLst>
              <a:ext uri="{FF2B5EF4-FFF2-40B4-BE49-F238E27FC236}">
                <a16:creationId xmlns:a16="http://schemas.microsoft.com/office/drawing/2014/main" id="{2A411F89-2D1C-4A00-A16F-780E424A43C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69C847A-FCC7-4A51-892C-5692E9EEC6BE}"/>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3962669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9D5077-031E-4900-B8AF-F46C47FEE9E5}"/>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FF8A5711-6AA1-401A-BC27-B23C2B2EF04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64EB888A-D83D-488F-8FB1-CDE85FDB9DF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CE3791E3-3F70-4982-AA46-319B8335ACDC}"/>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6" name="Espace réservé du pied de page 5">
            <a:extLst>
              <a:ext uri="{FF2B5EF4-FFF2-40B4-BE49-F238E27FC236}">
                <a16:creationId xmlns:a16="http://schemas.microsoft.com/office/drawing/2014/main" id="{FA937651-78DC-4B54-B2E2-75185C70C8E1}"/>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B3314A5D-BDB1-44CE-8586-9EC35B4F40B0}"/>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103003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6263C3-D4BA-48B0-9C34-0F7FF8375BC4}"/>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7EE374B9-1FB9-4E28-991C-D3398EB716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C454E0F-460E-4D9C-A75F-07447753FDE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3A0CF072-F310-46A7-B94D-88245AF0B1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8174BA9-7804-4029-9B4E-44A6D66B9B7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B38865F3-E178-4AE2-BC9C-3FEDB67AE9D5}"/>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8" name="Espace réservé du pied de page 7">
            <a:extLst>
              <a:ext uri="{FF2B5EF4-FFF2-40B4-BE49-F238E27FC236}">
                <a16:creationId xmlns:a16="http://schemas.microsoft.com/office/drawing/2014/main" id="{18CA088E-C858-4CF8-90CB-5BF232660EAB}"/>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6B047C0D-27B9-4EC2-961A-8C7EBF15E70E}"/>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3867804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749E40-3848-4246-91C0-A5D35E2548DA}"/>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47202D33-07C0-47D4-B66C-94E69ABF9EEA}"/>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4" name="Espace réservé du pied de page 3">
            <a:extLst>
              <a:ext uri="{FF2B5EF4-FFF2-40B4-BE49-F238E27FC236}">
                <a16:creationId xmlns:a16="http://schemas.microsoft.com/office/drawing/2014/main" id="{129E4E49-83EA-4627-AC3B-FF357B835B73}"/>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B8409DA0-2B43-40C7-8E91-456EB3434B3E}"/>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3773668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9B2F2B0-AB88-475E-88E3-E8E0FB9E6102}"/>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3" name="Espace réservé du pied de page 2">
            <a:extLst>
              <a:ext uri="{FF2B5EF4-FFF2-40B4-BE49-F238E27FC236}">
                <a16:creationId xmlns:a16="http://schemas.microsoft.com/office/drawing/2014/main" id="{8DDFCEC0-5B8F-4271-832D-005A0A41945E}"/>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E15734E6-2301-43E9-A61A-53CE0114EE4C}"/>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475841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13ADFB-13F3-4CAF-98A8-DFF7C9C1761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2ED1DBB0-A4B6-4C6E-BEA6-7349328BF4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3D97E67B-EBE2-4CD7-B928-BF113E2231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DD38295-8F6A-48A3-AB1E-A1E8703A357C}"/>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6" name="Espace réservé du pied de page 5">
            <a:extLst>
              <a:ext uri="{FF2B5EF4-FFF2-40B4-BE49-F238E27FC236}">
                <a16:creationId xmlns:a16="http://schemas.microsoft.com/office/drawing/2014/main" id="{4F2BDDFE-C897-4B56-97A2-E3819B2A54D6}"/>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3CB63F12-9A35-4408-ACBA-64CE28436C32}"/>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894548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0D7980-8295-4291-8803-8965D024DB9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6B245B7A-976E-49E6-A5C7-25595E258D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5690A395-E20C-4D0B-89C6-CC2881A9B5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972F423-B0E4-4A83-B699-1CB46D42F762}"/>
              </a:ext>
            </a:extLst>
          </p:cNvPr>
          <p:cNvSpPr>
            <a:spLocks noGrp="1"/>
          </p:cNvSpPr>
          <p:nvPr>
            <p:ph type="dt" sz="half" idx="10"/>
          </p:nvPr>
        </p:nvSpPr>
        <p:spPr/>
        <p:txBody>
          <a:bodyPr/>
          <a:lstStyle/>
          <a:p>
            <a:fld id="{DACE74EB-F2A3-48FA-9B87-84B99BD2ECF4}" type="datetimeFigureOut">
              <a:rPr lang="fr-CA" smtClean="0"/>
              <a:t>2023-10-13</a:t>
            </a:fld>
            <a:endParaRPr lang="fr-CA"/>
          </a:p>
        </p:txBody>
      </p:sp>
      <p:sp>
        <p:nvSpPr>
          <p:cNvPr id="6" name="Espace réservé du pied de page 5">
            <a:extLst>
              <a:ext uri="{FF2B5EF4-FFF2-40B4-BE49-F238E27FC236}">
                <a16:creationId xmlns:a16="http://schemas.microsoft.com/office/drawing/2014/main" id="{A3BF9855-ADEF-4E97-91BE-D59115C4D908}"/>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4852B5C6-8CF1-41A1-A13A-DAD239DD586E}"/>
              </a:ext>
            </a:extLst>
          </p:cNvPr>
          <p:cNvSpPr>
            <a:spLocks noGrp="1"/>
          </p:cNvSpPr>
          <p:nvPr>
            <p:ph type="sldNum" sz="quarter" idx="12"/>
          </p:nvPr>
        </p:nvSpPr>
        <p:spPr/>
        <p:txBody>
          <a:bodyPr/>
          <a:lstStyle/>
          <a:p>
            <a:fld id="{C116E765-894C-4B99-A208-540ADF252F49}" type="slidenum">
              <a:rPr lang="fr-CA" smtClean="0"/>
              <a:t>‹N°›</a:t>
            </a:fld>
            <a:endParaRPr lang="fr-CA"/>
          </a:p>
        </p:txBody>
      </p:sp>
    </p:spTree>
    <p:extLst>
      <p:ext uri="{BB962C8B-B14F-4D97-AF65-F5344CB8AC3E}">
        <p14:creationId xmlns:p14="http://schemas.microsoft.com/office/powerpoint/2010/main" val="307750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F7F9CD8-6724-4E6E-91F2-FE354369D4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297A0F45-8498-4EF5-88A7-EFDF5E1C72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21F9380D-27D2-4A89-9F22-DE2110E987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CE74EB-F2A3-48FA-9B87-84B99BD2ECF4}" type="datetimeFigureOut">
              <a:rPr lang="fr-CA" smtClean="0"/>
              <a:t>2023-10-13</a:t>
            </a:fld>
            <a:endParaRPr lang="fr-CA"/>
          </a:p>
        </p:txBody>
      </p:sp>
      <p:sp>
        <p:nvSpPr>
          <p:cNvPr id="5" name="Espace réservé du pied de page 4">
            <a:extLst>
              <a:ext uri="{FF2B5EF4-FFF2-40B4-BE49-F238E27FC236}">
                <a16:creationId xmlns:a16="http://schemas.microsoft.com/office/drawing/2014/main" id="{984D3F5F-AFFD-4BB7-AA91-6439DCF706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E69C7D0B-DFCC-47E0-9D7E-6172AF2309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16E765-894C-4B99-A208-540ADF252F49}" type="slidenum">
              <a:rPr lang="fr-CA" smtClean="0"/>
              <a:t>‹N°›</a:t>
            </a:fld>
            <a:endParaRPr lang="fr-CA"/>
          </a:p>
        </p:txBody>
      </p:sp>
    </p:spTree>
    <p:extLst>
      <p:ext uri="{BB962C8B-B14F-4D97-AF65-F5344CB8AC3E}">
        <p14:creationId xmlns:p14="http://schemas.microsoft.com/office/powerpoint/2010/main" val="3180081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1.png"/><Relationship Id="rId5" Type="http://schemas.openxmlformats.org/officeDocument/2006/relationships/slideLayout" Target="../slideLayouts/slideLayout1.xm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hyperlink" Target="https://stackoverflow.com/questions/2421011/output-of-git-branch-in-tree-like-fashion" TargetMode="Externa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youtube.com/watch?v=FyAAIHHClqI" TargetMode="External"/><Relationship Id="rId3" Type="http://schemas.openxmlformats.org/officeDocument/2006/relationships/tags" Target="../tags/tag41.xml"/><Relationship Id="rId7" Type="http://schemas.openxmlformats.org/officeDocument/2006/relationships/hyperlink" Target="https://www.varonis.com/blog/git-branching/" TargetMode="Externa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hyperlink" Target="https://www.atlassian.com/fr/git/tutorials/using-branches" TargetMode="External"/><Relationship Id="rId5" Type="http://schemas.openxmlformats.org/officeDocument/2006/relationships/hyperlink" Target="https://git-scm.com/book/fr/v2/Les-branches-avec-Git-Les-branches-en-bref" TargetMode="Externa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7.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BAB1B33-4589-4FB0-9498-2CD0CF13D0E5}"/>
              </a:ext>
            </a:extLst>
          </p:cNvPr>
          <p:cNvSpPr/>
          <p:nvPr>
            <p:custDataLst>
              <p:tags r:id="rId1"/>
            </p:custDataLst>
          </p:nvPr>
        </p:nvSpPr>
        <p:spPr>
          <a:xfrm>
            <a:off x="675248" y="527905"/>
            <a:ext cx="10841504" cy="30670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2" name="Titre 1">
            <a:extLst>
              <a:ext uri="{FF2B5EF4-FFF2-40B4-BE49-F238E27FC236}">
                <a16:creationId xmlns:a16="http://schemas.microsoft.com/office/drawing/2014/main" id="{37E92A0D-139E-492E-A4AF-AC2382B7D630}"/>
              </a:ext>
            </a:extLst>
          </p:cNvPr>
          <p:cNvSpPr>
            <a:spLocks noGrp="1"/>
          </p:cNvSpPr>
          <p:nvPr>
            <p:ph type="ctrTitle"/>
            <p:custDataLst>
              <p:tags r:id="rId2"/>
            </p:custDataLst>
          </p:nvPr>
        </p:nvSpPr>
        <p:spPr>
          <a:xfrm>
            <a:off x="623888" y="436464"/>
            <a:ext cx="11010093" cy="3121123"/>
          </a:xfrm>
          <a:solidFill>
            <a:schemeClr val="tx1"/>
          </a:solidFill>
        </p:spPr>
        <p:txBody>
          <a:bodyPr>
            <a:normAutofit fontScale="90000"/>
          </a:bodyPr>
          <a:lstStyle/>
          <a:p>
            <a:pPr algn="l"/>
            <a:r>
              <a:rPr lang="en-US" sz="4000" b="1" dirty="0">
                <a:solidFill>
                  <a:schemeClr val="accent5"/>
                </a:solidFill>
                <a:latin typeface="Arial" panose="020B0604020202020204" pitchFamily="34" charset="0"/>
                <a:cs typeface="Arial" panose="020B0604020202020204" pitchFamily="34" charset="0"/>
              </a:rPr>
              <a:t>INF1900:</a:t>
            </a:r>
            <a:br>
              <a:rPr lang="en-US" sz="4000" b="1" dirty="0">
                <a:solidFill>
                  <a:schemeClr val="bg1"/>
                </a:solidFill>
                <a:latin typeface="Arial" panose="020B0604020202020204" pitchFamily="34" charset="0"/>
                <a:cs typeface="Arial" panose="020B0604020202020204" pitchFamily="34" charset="0"/>
              </a:rPr>
            </a:br>
            <a:r>
              <a:rPr lang="en-US" sz="4000" b="1" dirty="0">
                <a:solidFill>
                  <a:srgbClr val="92D050"/>
                </a:solidFill>
                <a:latin typeface="Arial" panose="020B0604020202020204" pitchFamily="34" charset="0"/>
                <a:cs typeface="Arial" panose="020B0604020202020204" pitchFamily="34" charset="0"/>
              </a:rPr>
              <a:t>PROJET DE CONCEPTION D</a:t>
            </a:r>
            <a:r>
              <a:rPr lang="fr-CA" sz="4000" b="1" dirty="0">
                <a:solidFill>
                  <a:srgbClr val="92D050"/>
                </a:solidFill>
                <a:latin typeface="Arial" panose="020B0604020202020204" pitchFamily="34" charset="0"/>
                <a:cs typeface="Arial" panose="020B0604020202020204" pitchFamily="34" charset="0"/>
              </a:rPr>
              <a:t>’UN SYSTÈME EMBARQUÉ</a:t>
            </a:r>
            <a:br>
              <a:rPr lang="fr-CA" sz="4000" b="1" dirty="0">
                <a:solidFill>
                  <a:schemeClr val="bg1"/>
                </a:solidFill>
                <a:latin typeface="Arial" panose="020B0604020202020204" pitchFamily="34" charset="0"/>
                <a:cs typeface="Arial" panose="020B0604020202020204" pitchFamily="34" charset="0"/>
              </a:rPr>
            </a:br>
            <a:br>
              <a:rPr lang="fr-CA" sz="4000" b="1" dirty="0">
                <a:solidFill>
                  <a:schemeClr val="bg1"/>
                </a:solidFill>
                <a:latin typeface="Arial" panose="020B0604020202020204" pitchFamily="34" charset="0"/>
                <a:cs typeface="Arial" panose="020B0604020202020204" pitchFamily="34" charset="0"/>
              </a:rPr>
            </a:br>
            <a:r>
              <a:rPr lang="fr-CA" sz="4000" b="1" dirty="0">
                <a:solidFill>
                  <a:srgbClr val="F5B20B"/>
                </a:solidFill>
                <a:latin typeface="Arial" panose="020B0604020202020204" pitchFamily="34" charset="0"/>
                <a:cs typeface="Arial" panose="020B0604020202020204" pitchFamily="34" charset="0"/>
              </a:rPr>
              <a:t>GIT : </a:t>
            </a:r>
            <a:br>
              <a:rPr lang="fr-CA" sz="4000" b="1" dirty="0">
                <a:solidFill>
                  <a:srgbClr val="F5B20B"/>
                </a:solidFill>
                <a:latin typeface="Arial" panose="020B0604020202020204" pitchFamily="34" charset="0"/>
                <a:cs typeface="Arial" panose="020B0604020202020204" pitchFamily="34" charset="0"/>
              </a:rPr>
            </a:br>
            <a:r>
              <a:rPr lang="fr-CA" sz="4000" b="1" dirty="0">
                <a:solidFill>
                  <a:srgbClr val="FF0000"/>
                </a:solidFill>
                <a:latin typeface="Arial" panose="020B0604020202020204" pitchFamily="34" charset="0"/>
                <a:cs typeface="Arial" panose="020B0604020202020204" pitchFamily="34" charset="0"/>
              </a:rPr>
              <a:t>POUR DÉBUTER AVEC LES BRANCHES</a:t>
            </a:r>
          </a:p>
        </p:txBody>
      </p:sp>
      <p:sp>
        <p:nvSpPr>
          <p:cNvPr id="3" name="Sous-titre 2">
            <a:extLst>
              <a:ext uri="{FF2B5EF4-FFF2-40B4-BE49-F238E27FC236}">
                <a16:creationId xmlns:a16="http://schemas.microsoft.com/office/drawing/2014/main" id="{70CFEA02-3E0E-411A-8DCA-866900F2CADC}"/>
              </a:ext>
            </a:extLst>
          </p:cNvPr>
          <p:cNvSpPr>
            <a:spLocks noGrp="1"/>
          </p:cNvSpPr>
          <p:nvPr>
            <p:ph type="subTitle" idx="1"/>
            <p:custDataLst>
              <p:tags r:id="rId3"/>
            </p:custDataLst>
          </p:nvPr>
        </p:nvSpPr>
        <p:spPr>
          <a:xfrm>
            <a:off x="675249" y="3849510"/>
            <a:ext cx="10958733" cy="2438747"/>
          </a:xfrm>
        </p:spPr>
        <p:txBody>
          <a:bodyPr>
            <a:normAutofit fontScale="92500" lnSpcReduction="20000"/>
          </a:bodyPr>
          <a:lstStyle/>
          <a:p>
            <a:pPr algn="l"/>
            <a:r>
              <a:rPr lang="fr-CA" sz="3600" dirty="0">
                <a:solidFill>
                  <a:schemeClr val="bg1"/>
                </a:solidFill>
              </a:rPr>
              <a:t>Jérôme Collin, </a:t>
            </a:r>
            <a:r>
              <a:rPr lang="fr-CA" sz="3600" dirty="0" err="1">
                <a:solidFill>
                  <a:schemeClr val="bg1"/>
                </a:solidFill>
              </a:rPr>
              <a:t>ing</a:t>
            </a:r>
            <a:r>
              <a:rPr lang="fr-CA" sz="3600" dirty="0">
                <a:solidFill>
                  <a:schemeClr val="bg1"/>
                </a:solidFill>
              </a:rPr>
              <a:t>. </a:t>
            </a:r>
            <a:r>
              <a:rPr lang="fr-CA" sz="3600" dirty="0" err="1">
                <a:solidFill>
                  <a:schemeClr val="bg1"/>
                </a:solidFill>
              </a:rPr>
              <a:t>M.Sc.A</a:t>
            </a:r>
            <a:endParaRPr lang="fr-CA" sz="3600" dirty="0">
              <a:solidFill>
                <a:schemeClr val="bg1"/>
              </a:solidFill>
            </a:endParaRPr>
          </a:p>
          <a:p>
            <a:pPr algn="l"/>
            <a:r>
              <a:rPr lang="fr-CA" sz="3600" dirty="0">
                <a:solidFill>
                  <a:schemeClr val="bg1"/>
                </a:solidFill>
              </a:rPr>
              <a:t>Responsable du cours et enseignant</a:t>
            </a:r>
          </a:p>
          <a:p>
            <a:pPr algn="l"/>
            <a:endParaRPr lang="fr-CA" sz="3600" dirty="0">
              <a:solidFill>
                <a:schemeClr val="bg1"/>
              </a:solidFill>
            </a:endParaRPr>
          </a:p>
          <a:p>
            <a:pPr algn="l"/>
            <a:r>
              <a:rPr lang="fr-CA" sz="3600" dirty="0">
                <a:solidFill>
                  <a:schemeClr val="bg1"/>
                </a:solidFill>
              </a:rPr>
              <a:t>Département de génie informatique et</a:t>
            </a:r>
          </a:p>
          <a:p>
            <a:pPr algn="l"/>
            <a:r>
              <a:rPr lang="fr-CA" sz="3600" dirty="0">
                <a:solidFill>
                  <a:schemeClr val="bg1"/>
                </a:solidFill>
              </a:rPr>
              <a:t>Génie logiciel</a:t>
            </a:r>
          </a:p>
        </p:txBody>
      </p:sp>
      <p:pic>
        <p:nvPicPr>
          <p:cNvPr id="5" name="Image 4">
            <a:extLst>
              <a:ext uri="{FF2B5EF4-FFF2-40B4-BE49-F238E27FC236}">
                <a16:creationId xmlns:a16="http://schemas.microsoft.com/office/drawing/2014/main" id="{807AC7A4-9ED4-4D0E-B8E5-76D7E3D908F2}"/>
              </a:ext>
            </a:extLst>
          </p:cNvPr>
          <p:cNvPicPr>
            <a:picLocks noChangeAspect="1"/>
          </p:cNvPicPr>
          <p:nvPr>
            <p:custDataLst>
              <p:tags r:id="rId4"/>
            </p:custDataLst>
          </p:nvPr>
        </p:nvPicPr>
        <p:blipFill>
          <a:blip r:embed="rId6">
            <a:extLst>
              <a:ext uri="{28A0092B-C50C-407E-A947-70E740481C1C}">
                <a14:useLocalDpi xmlns:a14="http://schemas.microsoft.com/office/drawing/2010/main" val="0"/>
              </a:ext>
            </a:extLst>
          </a:blip>
          <a:srcRect/>
          <a:stretch/>
        </p:blipFill>
        <p:spPr>
          <a:xfrm>
            <a:off x="7686323" y="4669769"/>
            <a:ext cx="3947658" cy="1618487"/>
          </a:xfrm>
          <a:prstGeom prst="rect">
            <a:avLst/>
          </a:prstGeom>
        </p:spPr>
      </p:pic>
    </p:spTree>
    <p:extLst>
      <p:ext uri="{BB962C8B-B14F-4D97-AF65-F5344CB8AC3E}">
        <p14:creationId xmlns:p14="http://schemas.microsoft.com/office/powerpoint/2010/main" val="1643939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Quatrième étape : on revient dans la branche </a:t>
            </a:r>
            <a:r>
              <a:rPr lang="fr-CA" sz="2800" b="1" i="1" dirty="0">
                <a:solidFill>
                  <a:schemeClr val="bg1"/>
                </a:solidFill>
                <a:latin typeface="Arial" panose="020B0604020202020204" pitchFamily="34" charset="0"/>
                <a:cs typeface="Arial" panose="020B0604020202020204" pitchFamily="34" charset="0"/>
              </a:rPr>
              <a:t>master</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a:bodyPr>
          <a:lstStyle/>
          <a:p>
            <a:pPr marL="0" indent="0">
              <a:buNone/>
            </a:pPr>
            <a:r>
              <a:rPr lang="fr-CA" sz="2000" dirty="0">
                <a:solidFill>
                  <a:schemeClr val="bg1"/>
                </a:solidFill>
              </a:rPr>
              <a:t>On revient dans la branche master et on regarde le contenu du fichier d’intérêt:</a:t>
            </a:r>
          </a:p>
          <a:p>
            <a:pPr marL="457200" lvl="1" indent="0">
              <a:buNone/>
            </a:pPr>
            <a:r>
              <a:rPr lang="fr-CA" sz="1600" dirty="0">
                <a:solidFill>
                  <a:schemeClr val="bg1"/>
                </a:solidFill>
                <a:latin typeface="Consolas" panose="020B0609020204030204" pitchFamily="49" charset="0"/>
              </a:rPr>
              <a:t>% git </a:t>
            </a:r>
            <a:r>
              <a:rPr lang="fr-CA" sz="1600" dirty="0" err="1">
                <a:solidFill>
                  <a:schemeClr val="bg1"/>
                </a:solidFill>
                <a:latin typeface="Consolas" panose="020B0609020204030204" pitchFamily="49" charset="0"/>
              </a:rPr>
              <a:t>checkout</a:t>
            </a:r>
            <a:r>
              <a:rPr lang="fr-CA" sz="1600" dirty="0">
                <a:solidFill>
                  <a:schemeClr val="bg1"/>
                </a:solidFill>
                <a:latin typeface="Consolas" panose="020B0609020204030204" pitchFamily="49" charset="0"/>
              </a:rPr>
              <a:t> master</a:t>
            </a:r>
            <a:endParaRPr lang="en-US" sz="1600" dirty="0">
              <a:solidFill>
                <a:schemeClr val="bg1"/>
              </a:solidFill>
              <a:latin typeface="Consolas" panose="020B0609020204030204" pitchFamily="49" charset="0"/>
            </a:endParaRPr>
          </a:p>
          <a:p>
            <a:pPr marL="457200" lvl="1" indent="0">
              <a:buNone/>
            </a:pPr>
            <a:r>
              <a:rPr lang="en-US" sz="1600" dirty="0">
                <a:solidFill>
                  <a:schemeClr val="bg1"/>
                </a:solidFill>
                <a:latin typeface="Consolas" panose="020B0609020204030204" pitchFamily="49" charset="0"/>
              </a:rPr>
              <a:t>% git branch –l </a:t>
            </a:r>
          </a:p>
          <a:p>
            <a:pPr marL="457200" lvl="1" indent="0">
              <a:buNone/>
            </a:pPr>
            <a:r>
              <a:rPr lang="en-US" sz="1600" dirty="0">
                <a:solidFill>
                  <a:schemeClr val="bg1"/>
                </a:solidFill>
                <a:latin typeface="Consolas" panose="020B0609020204030204" pitchFamily="49" charset="0"/>
              </a:rPr>
              <a:t>* master</a:t>
            </a:r>
          </a:p>
          <a:p>
            <a:pPr marL="457200" lvl="1" indent="0">
              <a:buNone/>
            </a:pPr>
            <a:r>
              <a:rPr lang="en-US" sz="1600" dirty="0">
                <a:solidFill>
                  <a:schemeClr val="bg1"/>
                </a:solidFill>
                <a:latin typeface="Consolas" panose="020B0609020204030204" pitchFamily="49" charset="0"/>
              </a:rPr>
              <a:t>  </a:t>
            </a:r>
            <a:r>
              <a:rPr lang="en-US" sz="1600" dirty="0" err="1">
                <a:solidFill>
                  <a:schemeClr val="bg1"/>
                </a:solidFill>
                <a:latin typeface="Consolas" panose="020B0609020204030204" pitchFamily="49" charset="0"/>
              </a:rPr>
              <a:t>secondaire</a:t>
            </a:r>
            <a:endParaRPr lang="en-US" sz="1600" dirty="0">
              <a:solidFill>
                <a:schemeClr val="bg1"/>
              </a:solidFill>
              <a:latin typeface="Consolas" panose="020B0609020204030204" pitchFamily="49" charset="0"/>
            </a:endParaRPr>
          </a:p>
          <a:p>
            <a:pPr marL="457200" lvl="1" indent="0">
              <a:buNone/>
            </a:pPr>
            <a:r>
              <a:rPr lang="en-US" sz="1600" dirty="0">
                <a:solidFill>
                  <a:schemeClr val="bg1"/>
                </a:solidFill>
                <a:latin typeface="Consolas" panose="020B0609020204030204" pitchFamily="49" charset="0"/>
              </a:rPr>
              <a:t>% cat branches.txt</a:t>
            </a:r>
          </a:p>
          <a:p>
            <a:pPr marL="457200" lvl="1" indent="0">
              <a:buNone/>
            </a:pPr>
            <a:r>
              <a:rPr lang="fr-CA" sz="1600" dirty="0">
                <a:solidFill>
                  <a:schemeClr val="bg1"/>
                </a:solidFill>
                <a:latin typeface="Consolas" panose="020B0609020204030204" pitchFamily="49" charset="0"/>
              </a:rPr>
              <a:t>modification avant la création de la branche : oui</a:t>
            </a:r>
          </a:p>
          <a:p>
            <a:pPr marL="457200" lvl="1" indent="0">
              <a:buNone/>
            </a:pPr>
            <a:r>
              <a:rPr lang="fr-CA" sz="1600" dirty="0">
                <a:solidFill>
                  <a:schemeClr val="bg1"/>
                </a:solidFill>
                <a:latin typeface="Consolas" panose="020B0609020204030204" pitchFamily="49" charset="0"/>
              </a:rPr>
              <a:t>modification dans la branche secondaire : </a:t>
            </a:r>
            <a:r>
              <a:rPr lang="fr-CA" sz="1600" dirty="0">
                <a:solidFill>
                  <a:srgbClr val="00B0F0"/>
                </a:solidFill>
                <a:latin typeface="Consolas" panose="020B0609020204030204" pitchFamily="49" charset="0"/>
              </a:rPr>
              <a:t>non</a:t>
            </a:r>
          </a:p>
          <a:p>
            <a:pPr marL="457200" lvl="1" indent="0">
              <a:buNone/>
            </a:pPr>
            <a:r>
              <a:rPr lang="fr-CA" sz="1600" dirty="0">
                <a:solidFill>
                  <a:schemeClr val="bg1"/>
                </a:solidFill>
                <a:latin typeface="Consolas" panose="020B0609020204030204" pitchFamily="49" charset="0"/>
              </a:rPr>
              <a:t>ligne non modifiée pour aider à la fusion...</a:t>
            </a:r>
            <a:endParaRPr lang="fr-CA" sz="1600" dirty="0">
              <a:solidFill>
                <a:srgbClr val="00B0F0"/>
              </a:solidFill>
              <a:latin typeface="Consolas" panose="020B0609020204030204" pitchFamily="49" charset="0"/>
            </a:endParaRPr>
          </a:p>
          <a:p>
            <a:pPr marL="457200" lvl="1" indent="0">
              <a:buNone/>
            </a:pPr>
            <a:r>
              <a:rPr lang="fr-CA" sz="1600" dirty="0">
                <a:solidFill>
                  <a:schemeClr val="bg1"/>
                </a:solidFill>
                <a:latin typeface="Consolas" panose="020B0609020204030204" pitchFamily="49" charset="0"/>
              </a:rPr>
              <a:t>modification dans la branche master : non</a:t>
            </a:r>
          </a:p>
          <a:p>
            <a:pPr marL="0" indent="0">
              <a:buNone/>
            </a:pPr>
            <a:r>
              <a:rPr lang="fr-CA" sz="2000" dirty="0">
                <a:solidFill>
                  <a:schemeClr val="bg1"/>
                </a:solidFill>
              </a:rPr>
              <a:t>On voit que la ligne 2 n’est pas modifiée ici car le changement est uniquement dans la branche.</a:t>
            </a:r>
          </a:p>
          <a:p>
            <a:pPr marL="0" indent="0">
              <a:buNone/>
            </a:pPr>
            <a:r>
              <a:rPr lang="fr-CA" sz="2000" dirty="0">
                <a:solidFill>
                  <a:schemeClr val="bg1"/>
                </a:solidFill>
              </a:rPr>
              <a:t>On fait la modification à la ligne 4 et on </a:t>
            </a:r>
            <a:r>
              <a:rPr lang="fr-CA" sz="2000" i="1" dirty="0">
                <a:solidFill>
                  <a:schemeClr val="bg1"/>
                </a:solidFill>
              </a:rPr>
              <a:t>commit</a:t>
            </a:r>
            <a:r>
              <a:rPr lang="fr-CA" sz="2000" dirty="0">
                <a:solidFill>
                  <a:schemeClr val="bg1"/>
                </a:solidFill>
              </a:rPr>
              <a:t>:</a:t>
            </a:r>
          </a:p>
          <a:p>
            <a:pPr marL="457200" lvl="1" indent="0">
              <a:buNone/>
            </a:pPr>
            <a:r>
              <a:rPr lang="fr-CA" sz="1600" dirty="0">
                <a:solidFill>
                  <a:schemeClr val="bg1"/>
                </a:solidFill>
                <a:latin typeface="Consolas" panose="020B0609020204030204" pitchFamily="49" charset="0"/>
              </a:rPr>
              <a:t>% code .</a:t>
            </a:r>
          </a:p>
          <a:p>
            <a:pPr marL="457200" lvl="1" indent="0">
              <a:buNone/>
            </a:pPr>
            <a:r>
              <a:rPr lang="fr-CA" sz="1600" dirty="0">
                <a:solidFill>
                  <a:schemeClr val="bg1"/>
                </a:solidFill>
                <a:latin typeface="Consolas" panose="020B0609020204030204" pitchFamily="49" charset="0"/>
              </a:rPr>
              <a:t>% git </a:t>
            </a:r>
            <a:r>
              <a:rPr lang="fr-CA" sz="1600" dirty="0" err="1">
                <a:solidFill>
                  <a:schemeClr val="bg1"/>
                </a:solidFill>
                <a:latin typeface="Consolas" panose="020B0609020204030204" pitchFamily="49" charset="0"/>
              </a:rPr>
              <a:t>add</a:t>
            </a:r>
            <a:r>
              <a:rPr lang="fr-CA" sz="1600" dirty="0">
                <a:solidFill>
                  <a:schemeClr val="bg1"/>
                </a:solidFill>
                <a:latin typeface="Consolas" panose="020B0609020204030204" pitchFamily="49" charset="0"/>
              </a:rPr>
              <a:t> branches.txt</a:t>
            </a:r>
          </a:p>
          <a:p>
            <a:pPr marL="457200" lvl="1" indent="0">
              <a:buNone/>
            </a:pPr>
            <a:r>
              <a:rPr lang="fr-CA" sz="1600" dirty="0">
                <a:solidFill>
                  <a:schemeClr val="bg1"/>
                </a:solidFill>
                <a:latin typeface="Consolas" panose="020B0609020204030204" pitchFamily="49" charset="0"/>
              </a:rPr>
              <a:t>% git commit –m "commit 3" . </a:t>
            </a:r>
          </a:p>
          <a:p>
            <a:pPr marL="0" indent="0">
              <a:buNone/>
            </a:pPr>
            <a:endParaRPr lang="fr-CA" sz="2000" dirty="0">
              <a:solidFill>
                <a:srgbClr val="FF0000"/>
              </a:solidFill>
            </a:endParaRP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10</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7724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Cinquième étape : on observe le résultat</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lnSpcReduction="10000"/>
          </a:bodyPr>
          <a:lstStyle/>
          <a:p>
            <a:pPr marL="0" indent="0">
              <a:buNone/>
            </a:pPr>
            <a:r>
              <a:rPr lang="fr-CA" sz="2000" dirty="0">
                <a:solidFill>
                  <a:schemeClr val="bg1"/>
                </a:solidFill>
              </a:rPr>
              <a:t>On a donc ceci dans la branche master:</a:t>
            </a:r>
          </a:p>
          <a:p>
            <a:pPr marL="457200" lvl="1" indent="0">
              <a:buNone/>
            </a:pPr>
            <a:r>
              <a:rPr lang="en-US" sz="1600" dirty="0">
                <a:solidFill>
                  <a:schemeClr val="bg1"/>
                </a:solidFill>
                <a:latin typeface="Consolas" panose="020B0609020204030204" pitchFamily="49" charset="0"/>
              </a:rPr>
              <a:t>% cat branches.txt</a:t>
            </a:r>
          </a:p>
          <a:p>
            <a:pPr marL="457200" lvl="1" indent="0">
              <a:buNone/>
            </a:pPr>
            <a:r>
              <a:rPr lang="fr-CA" sz="1600" dirty="0">
                <a:solidFill>
                  <a:schemeClr val="bg1"/>
                </a:solidFill>
                <a:latin typeface="Consolas" panose="020B0609020204030204" pitchFamily="49" charset="0"/>
              </a:rPr>
              <a:t>modification avant la création de la branche : oui</a:t>
            </a:r>
          </a:p>
          <a:p>
            <a:pPr marL="457200" lvl="1" indent="0">
              <a:buNone/>
            </a:pPr>
            <a:r>
              <a:rPr lang="fr-CA" sz="1600" dirty="0">
                <a:solidFill>
                  <a:schemeClr val="bg1"/>
                </a:solidFill>
                <a:latin typeface="Consolas" panose="020B0609020204030204" pitchFamily="49" charset="0"/>
              </a:rPr>
              <a:t>modification dans la branche secondaire : </a:t>
            </a:r>
            <a:r>
              <a:rPr lang="fr-CA" sz="1600" dirty="0">
                <a:solidFill>
                  <a:schemeClr val="accent1"/>
                </a:solidFill>
                <a:latin typeface="Consolas" panose="020B0609020204030204" pitchFamily="49" charset="0"/>
              </a:rPr>
              <a:t>non</a:t>
            </a:r>
          </a:p>
          <a:p>
            <a:pPr marL="457200" lvl="1" indent="0">
              <a:buNone/>
            </a:pPr>
            <a:r>
              <a:rPr lang="fr-CA" sz="1600" dirty="0">
                <a:solidFill>
                  <a:schemeClr val="bg1"/>
                </a:solidFill>
                <a:latin typeface="Consolas" panose="020B0609020204030204" pitchFamily="49" charset="0"/>
              </a:rPr>
              <a:t>ligne non modifiée pour aider à la fusion...</a:t>
            </a:r>
            <a:endParaRPr lang="fr-CA" sz="1600" dirty="0">
              <a:solidFill>
                <a:schemeClr val="accent1"/>
              </a:solidFill>
              <a:latin typeface="Consolas" panose="020B0609020204030204" pitchFamily="49" charset="0"/>
            </a:endParaRPr>
          </a:p>
          <a:p>
            <a:pPr marL="457200" lvl="1" indent="0">
              <a:buNone/>
            </a:pPr>
            <a:r>
              <a:rPr lang="fr-CA" sz="1600" dirty="0">
                <a:solidFill>
                  <a:schemeClr val="bg1"/>
                </a:solidFill>
                <a:latin typeface="Consolas" panose="020B0609020204030204" pitchFamily="49" charset="0"/>
              </a:rPr>
              <a:t>modification dans la branche master : </a:t>
            </a:r>
            <a:r>
              <a:rPr lang="fr-CA" sz="1600" dirty="0">
                <a:solidFill>
                  <a:schemeClr val="accent1"/>
                </a:solidFill>
                <a:latin typeface="Consolas" panose="020B0609020204030204" pitchFamily="49" charset="0"/>
              </a:rPr>
              <a:t>oui</a:t>
            </a:r>
          </a:p>
          <a:p>
            <a:pPr marL="0" indent="0">
              <a:buNone/>
            </a:pPr>
            <a:r>
              <a:rPr lang="fr-CA" sz="2000" dirty="0">
                <a:solidFill>
                  <a:schemeClr val="bg1"/>
                </a:solidFill>
              </a:rPr>
              <a:t>On peut observer graphiquement un peu l’état de nos branches:</a:t>
            </a:r>
          </a:p>
          <a:p>
            <a:pPr marL="457200" lvl="1" indent="0">
              <a:buNone/>
            </a:pPr>
            <a:r>
              <a:rPr lang="fr-CA" sz="1600" dirty="0">
                <a:solidFill>
                  <a:schemeClr val="bg1"/>
                </a:solidFill>
                <a:latin typeface="Consolas" panose="020B0609020204030204" pitchFamily="49" charset="0"/>
              </a:rPr>
              <a:t>% </a:t>
            </a:r>
            <a:r>
              <a:rPr lang="en-US" sz="1600" dirty="0">
                <a:solidFill>
                  <a:schemeClr val="bg1"/>
                </a:solidFill>
                <a:latin typeface="Consolas" panose="020B0609020204030204" pitchFamily="49" charset="0"/>
              </a:rPr>
              <a:t>git log --graph --</a:t>
            </a:r>
            <a:r>
              <a:rPr lang="en-US" sz="1600" dirty="0" err="1">
                <a:solidFill>
                  <a:schemeClr val="bg1"/>
                </a:solidFill>
                <a:latin typeface="Consolas" panose="020B0609020204030204" pitchFamily="49" charset="0"/>
              </a:rPr>
              <a:t>oneline</a:t>
            </a:r>
            <a:r>
              <a:rPr lang="en-US" sz="1600" dirty="0">
                <a:solidFill>
                  <a:schemeClr val="bg1"/>
                </a:solidFill>
                <a:latin typeface="Consolas" panose="020B0609020204030204" pitchFamily="49" charset="0"/>
              </a:rPr>
              <a:t> --decorate --all</a:t>
            </a:r>
            <a:endParaRPr lang="fr-CA" sz="1600" dirty="0">
              <a:solidFill>
                <a:schemeClr val="bg1"/>
              </a:solidFill>
              <a:latin typeface="Consolas" panose="020B0609020204030204" pitchFamily="49" charset="0"/>
            </a:endParaRPr>
          </a:p>
          <a:p>
            <a:pPr marL="457200" lvl="1" indent="0">
              <a:buNone/>
            </a:pPr>
            <a:r>
              <a:rPr lang="en-US" sz="1600" dirty="0">
                <a:solidFill>
                  <a:schemeClr val="bg1"/>
                </a:solidFill>
                <a:latin typeface="Consolas" panose="020B0609020204030204" pitchFamily="49" charset="0"/>
              </a:rPr>
              <a:t>* f576e16a (HEAD -&gt; master) commit 3</a:t>
            </a:r>
          </a:p>
          <a:p>
            <a:pPr marL="457200" lvl="1" indent="0">
              <a:buNone/>
            </a:pPr>
            <a:r>
              <a:rPr lang="en-US" sz="1600" dirty="0">
                <a:solidFill>
                  <a:schemeClr val="bg1"/>
                </a:solidFill>
                <a:latin typeface="Consolas" panose="020B0609020204030204" pitchFamily="49" charset="0"/>
              </a:rPr>
              <a:t>| * fcf0b6c4 (</a:t>
            </a:r>
            <a:r>
              <a:rPr lang="en-US" sz="1600" dirty="0" err="1">
                <a:solidFill>
                  <a:schemeClr val="bg1"/>
                </a:solidFill>
                <a:latin typeface="Consolas" panose="020B0609020204030204" pitchFamily="49" charset="0"/>
              </a:rPr>
              <a:t>secondaire</a:t>
            </a:r>
            <a:r>
              <a:rPr lang="en-US" sz="1600" dirty="0">
                <a:solidFill>
                  <a:schemeClr val="bg1"/>
                </a:solidFill>
                <a:latin typeface="Consolas" panose="020B0609020204030204" pitchFamily="49" charset="0"/>
              </a:rPr>
              <a:t>) commit 2</a:t>
            </a:r>
          </a:p>
          <a:p>
            <a:pPr marL="457200" lvl="1" indent="0">
              <a:buNone/>
            </a:pPr>
            <a:r>
              <a:rPr lang="en-US" sz="1600" dirty="0">
                <a:solidFill>
                  <a:schemeClr val="bg1"/>
                </a:solidFill>
                <a:latin typeface="Consolas" panose="020B0609020204030204" pitchFamily="49" charset="0"/>
              </a:rPr>
              <a:t>|/ </a:t>
            </a:r>
          </a:p>
          <a:p>
            <a:pPr marL="457200" lvl="1" indent="0">
              <a:buNone/>
            </a:pPr>
            <a:r>
              <a:rPr lang="en-US" sz="1600" dirty="0">
                <a:solidFill>
                  <a:schemeClr val="bg1"/>
                </a:solidFill>
                <a:latin typeface="Consolas" panose="020B0609020204030204" pitchFamily="49" charset="0"/>
              </a:rPr>
              <a:t>...</a:t>
            </a:r>
            <a:endParaRPr lang="fr-CA" sz="1600" dirty="0">
              <a:solidFill>
                <a:schemeClr val="bg1"/>
              </a:solidFill>
              <a:latin typeface="Consolas" panose="020B0609020204030204" pitchFamily="49" charset="0"/>
            </a:endParaRPr>
          </a:p>
          <a:p>
            <a:pPr marL="0" indent="0">
              <a:buNone/>
            </a:pPr>
            <a:r>
              <a:rPr lang="fr-CA" sz="2000" dirty="0">
                <a:solidFill>
                  <a:schemeClr val="bg1"/>
                </a:solidFill>
              </a:rPr>
              <a:t>Ce n’est pas l’idéal et on peut obtenir mieux d’un outil graphique (</a:t>
            </a:r>
            <a:r>
              <a:rPr lang="fr-CA" sz="2000" dirty="0" err="1">
                <a:solidFill>
                  <a:schemeClr val="bg1"/>
                </a:solidFill>
              </a:rPr>
              <a:t>gitk</a:t>
            </a:r>
            <a:r>
              <a:rPr lang="fr-CA" sz="2000" dirty="0">
                <a:solidFill>
                  <a:schemeClr val="bg1"/>
                </a:solidFill>
              </a:rPr>
              <a:t>, </a:t>
            </a:r>
            <a:r>
              <a:rPr lang="fr-CA" sz="2000" dirty="0" err="1">
                <a:solidFill>
                  <a:schemeClr val="bg1"/>
                </a:solidFill>
              </a:rPr>
              <a:t>GitKraken</a:t>
            </a:r>
            <a:r>
              <a:rPr lang="fr-CA" sz="2000" dirty="0">
                <a:solidFill>
                  <a:schemeClr val="bg1"/>
                </a:solidFill>
              </a:rPr>
              <a:t>, </a:t>
            </a:r>
            <a:r>
              <a:rPr lang="fr-CA" sz="2000" dirty="0" err="1">
                <a:solidFill>
                  <a:schemeClr val="bg1"/>
                </a:solidFill>
              </a:rPr>
              <a:t>etc</a:t>
            </a:r>
            <a:r>
              <a:rPr lang="fr-CA" sz="2000" dirty="0">
                <a:solidFill>
                  <a:schemeClr val="bg1"/>
                </a:solidFill>
              </a:rPr>
              <a:t>).  Voir d’autres options ici : </a:t>
            </a:r>
            <a:r>
              <a:rPr lang="fr-CA" sz="2000" dirty="0">
                <a:solidFill>
                  <a:schemeClr val="bg1"/>
                </a:solidFill>
                <a:hlinkClick r:id="rId5"/>
              </a:rPr>
              <a:t>https://stackoverflow.com/questions/2421011/output-of-git-branch-in-tree-like-fashion</a:t>
            </a:r>
            <a:endParaRPr lang="fr-CA" sz="2000" dirty="0">
              <a:solidFill>
                <a:schemeClr val="bg1"/>
              </a:solidFill>
            </a:endParaRPr>
          </a:p>
          <a:p>
            <a:pPr marL="0" indent="0">
              <a:buNone/>
            </a:pPr>
            <a:r>
              <a:rPr lang="fr-CA" sz="2000" dirty="0">
                <a:solidFill>
                  <a:schemeClr val="bg1"/>
                </a:solidFill>
              </a:rPr>
              <a:t>mais pour quelques branches, ça peut être suffisant. L’outil intégré à </a:t>
            </a:r>
            <a:r>
              <a:rPr lang="fr-CA" sz="2000" dirty="0" err="1">
                <a:solidFill>
                  <a:schemeClr val="bg1"/>
                </a:solidFill>
              </a:rPr>
              <a:t>VSCode</a:t>
            </a:r>
            <a:r>
              <a:rPr lang="fr-CA" sz="2000" dirty="0">
                <a:solidFill>
                  <a:schemeClr val="bg1"/>
                </a:solidFill>
              </a:rPr>
              <a:t> pour Git montre très bien les branches également selon ce qu’on me dit.</a:t>
            </a: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11</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7898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Sixième étape : on fusionne!</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fontScale="92500" lnSpcReduction="10000"/>
          </a:bodyPr>
          <a:lstStyle/>
          <a:p>
            <a:pPr marL="0" indent="0">
              <a:buNone/>
            </a:pPr>
            <a:r>
              <a:rPr lang="fr-CA" sz="2000" dirty="0">
                <a:solidFill>
                  <a:schemeClr val="bg1"/>
                </a:solidFill>
              </a:rPr>
              <a:t>On veut ramener le contenu de la branche secondaire dans la branche master avec une fusion:</a:t>
            </a:r>
          </a:p>
          <a:p>
            <a:pPr marL="457200" lvl="1" indent="0">
              <a:buNone/>
            </a:pPr>
            <a:r>
              <a:rPr lang="fr-CA" sz="1700" dirty="0">
                <a:solidFill>
                  <a:schemeClr val="bg1"/>
                </a:solidFill>
                <a:latin typeface="Consolas" panose="020B0609020204030204" pitchFamily="49" charset="0"/>
              </a:rPr>
              <a:t>% git merge </a:t>
            </a:r>
            <a:r>
              <a:rPr lang="fr-CA" sz="1700" dirty="0">
                <a:solidFill>
                  <a:srgbClr val="00B0F0"/>
                </a:solidFill>
                <a:latin typeface="Consolas" panose="020B0609020204030204" pitchFamily="49" charset="0"/>
              </a:rPr>
              <a:t>–m</a:t>
            </a:r>
            <a:r>
              <a:rPr lang="fr-CA" sz="1700" dirty="0">
                <a:solidFill>
                  <a:schemeClr val="bg1"/>
                </a:solidFill>
                <a:latin typeface="Consolas" panose="020B0609020204030204" pitchFamily="49" charset="0"/>
              </a:rPr>
              <a:t> "commit 4 de fusion" secondaire</a:t>
            </a:r>
          </a:p>
          <a:p>
            <a:pPr marL="457200" lvl="1" indent="0">
              <a:buNone/>
            </a:pPr>
            <a:r>
              <a:rPr lang="fr-CA" sz="1700" dirty="0">
                <a:solidFill>
                  <a:schemeClr val="bg1"/>
                </a:solidFill>
                <a:latin typeface="Consolas" panose="020B0609020204030204" pitchFamily="49" charset="0"/>
              </a:rPr>
              <a:t>Auto-</a:t>
            </a:r>
            <a:r>
              <a:rPr lang="fr-CA" sz="1700" dirty="0" err="1">
                <a:solidFill>
                  <a:schemeClr val="bg1"/>
                </a:solidFill>
                <a:latin typeface="Consolas" panose="020B0609020204030204" pitchFamily="49" charset="0"/>
              </a:rPr>
              <a:t>merging</a:t>
            </a:r>
            <a:r>
              <a:rPr lang="fr-CA" sz="1700" dirty="0">
                <a:solidFill>
                  <a:schemeClr val="bg1"/>
                </a:solidFill>
                <a:latin typeface="Consolas" panose="020B0609020204030204" pitchFamily="49" charset="0"/>
              </a:rPr>
              <a:t> </a:t>
            </a:r>
            <a:r>
              <a:rPr lang="fr-CA" sz="1700" dirty="0" err="1">
                <a:solidFill>
                  <a:schemeClr val="bg1"/>
                </a:solidFill>
                <a:latin typeface="Consolas" panose="020B0609020204030204" pitchFamily="49" charset="0"/>
              </a:rPr>
              <a:t>simon</a:t>
            </a:r>
            <a:r>
              <a:rPr lang="en-US" sz="1700" dirty="0">
                <a:solidFill>
                  <a:schemeClr val="bg1"/>
                </a:solidFill>
                <a:latin typeface="Consolas" panose="020B0609020204030204" pitchFamily="49" charset="0"/>
              </a:rPr>
              <a:t>/</a:t>
            </a:r>
            <a:r>
              <a:rPr lang="en-US" sz="1700" dirty="0" err="1">
                <a:solidFill>
                  <a:schemeClr val="bg1"/>
                </a:solidFill>
                <a:latin typeface="Consolas" panose="020B0609020204030204" pitchFamily="49" charset="0"/>
              </a:rPr>
              <a:t>gitTest</a:t>
            </a:r>
            <a:r>
              <a:rPr lang="en-US" sz="1700" dirty="0">
                <a:solidFill>
                  <a:schemeClr val="bg1"/>
                </a:solidFill>
                <a:latin typeface="Consolas" panose="020B0609020204030204" pitchFamily="49" charset="0"/>
              </a:rPr>
              <a:t>/test1</a:t>
            </a:r>
            <a:r>
              <a:rPr lang="fr-CA" sz="1700" dirty="0">
                <a:solidFill>
                  <a:schemeClr val="bg1"/>
                </a:solidFill>
                <a:latin typeface="Consolas" panose="020B0609020204030204" pitchFamily="49" charset="0"/>
              </a:rPr>
              <a:t>/branches.txt</a:t>
            </a:r>
          </a:p>
          <a:p>
            <a:pPr marL="457200" lvl="1" indent="0">
              <a:buNone/>
            </a:pPr>
            <a:r>
              <a:rPr lang="fr-CA" sz="1700" dirty="0">
                <a:solidFill>
                  <a:schemeClr val="bg1"/>
                </a:solidFill>
                <a:latin typeface="Consolas" panose="020B0609020204030204" pitchFamily="49" charset="0"/>
              </a:rPr>
              <a:t>Merge made by the '</a:t>
            </a:r>
            <a:r>
              <a:rPr lang="fr-CA" sz="1700" dirty="0" err="1">
                <a:solidFill>
                  <a:schemeClr val="bg1"/>
                </a:solidFill>
                <a:latin typeface="Consolas" panose="020B0609020204030204" pitchFamily="49" charset="0"/>
              </a:rPr>
              <a:t>recursive</a:t>
            </a:r>
            <a:r>
              <a:rPr lang="fr-CA" sz="1700" dirty="0">
                <a:solidFill>
                  <a:schemeClr val="bg1"/>
                </a:solidFill>
                <a:latin typeface="Consolas" panose="020B0609020204030204" pitchFamily="49" charset="0"/>
              </a:rPr>
              <a:t>' </a:t>
            </a:r>
            <a:r>
              <a:rPr lang="fr-CA" sz="1700" dirty="0" err="1">
                <a:solidFill>
                  <a:schemeClr val="bg1"/>
                </a:solidFill>
                <a:latin typeface="Consolas" panose="020B0609020204030204" pitchFamily="49" charset="0"/>
              </a:rPr>
              <a:t>strategy</a:t>
            </a:r>
            <a:r>
              <a:rPr lang="fr-CA" sz="1700" dirty="0">
                <a:solidFill>
                  <a:schemeClr val="bg1"/>
                </a:solidFill>
                <a:latin typeface="Consolas" panose="020B0609020204030204" pitchFamily="49" charset="0"/>
              </a:rPr>
              <a:t>.</a:t>
            </a:r>
          </a:p>
          <a:p>
            <a:pPr marL="457200" lvl="1" indent="0">
              <a:buNone/>
            </a:pPr>
            <a:r>
              <a:rPr lang="fr-CA" sz="1700" dirty="0">
                <a:solidFill>
                  <a:schemeClr val="bg1"/>
                </a:solidFill>
                <a:latin typeface="Consolas" panose="020B0609020204030204" pitchFamily="49" charset="0"/>
              </a:rPr>
              <a:t> </a:t>
            </a:r>
            <a:r>
              <a:rPr lang="fr-CA" sz="1700" dirty="0" err="1">
                <a:solidFill>
                  <a:schemeClr val="bg1"/>
                </a:solidFill>
                <a:latin typeface="Consolas" panose="020B0609020204030204" pitchFamily="49" charset="0"/>
              </a:rPr>
              <a:t>simon</a:t>
            </a:r>
            <a:r>
              <a:rPr lang="en-US" sz="1700" dirty="0">
                <a:solidFill>
                  <a:schemeClr val="bg1"/>
                </a:solidFill>
                <a:latin typeface="Consolas" panose="020B0609020204030204" pitchFamily="49" charset="0"/>
              </a:rPr>
              <a:t>/</a:t>
            </a:r>
            <a:r>
              <a:rPr lang="en-US" sz="1700" dirty="0" err="1">
                <a:solidFill>
                  <a:schemeClr val="bg1"/>
                </a:solidFill>
                <a:latin typeface="Consolas" panose="020B0609020204030204" pitchFamily="49" charset="0"/>
              </a:rPr>
              <a:t>gitTest</a:t>
            </a:r>
            <a:r>
              <a:rPr lang="en-US" sz="1700" dirty="0">
                <a:solidFill>
                  <a:schemeClr val="bg1"/>
                </a:solidFill>
                <a:latin typeface="Consolas" panose="020B0609020204030204" pitchFamily="49" charset="0"/>
              </a:rPr>
              <a:t>/test1</a:t>
            </a:r>
            <a:r>
              <a:rPr lang="fr-CA" sz="1700" dirty="0">
                <a:solidFill>
                  <a:schemeClr val="bg1"/>
                </a:solidFill>
                <a:latin typeface="Consolas" panose="020B0609020204030204" pitchFamily="49" charset="0"/>
              </a:rPr>
              <a:t>/branches.txt | 2 +-</a:t>
            </a:r>
          </a:p>
          <a:p>
            <a:pPr marL="457200" lvl="1" indent="0">
              <a:buNone/>
            </a:pPr>
            <a:r>
              <a:rPr lang="fr-CA" sz="1700" dirty="0">
                <a:solidFill>
                  <a:schemeClr val="bg1"/>
                </a:solidFill>
                <a:latin typeface="Consolas" panose="020B0609020204030204" pitchFamily="49" charset="0"/>
              </a:rPr>
              <a:t> 1 file </a:t>
            </a:r>
            <a:r>
              <a:rPr lang="fr-CA" sz="1700" dirty="0" err="1">
                <a:solidFill>
                  <a:schemeClr val="bg1"/>
                </a:solidFill>
                <a:latin typeface="Consolas" panose="020B0609020204030204" pitchFamily="49" charset="0"/>
              </a:rPr>
              <a:t>changed</a:t>
            </a:r>
            <a:r>
              <a:rPr lang="fr-CA" sz="1700" dirty="0">
                <a:solidFill>
                  <a:schemeClr val="bg1"/>
                </a:solidFill>
                <a:latin typeface="Consolas" panose="020B0609020204030204" pitchFamily="49" charset="0"/>
              </a:rPr>
              <a:t>, 1 insertion(+), 1 </a:t>
            </a:r>
            <a:r>
              <a:rPr lang="fr-CA" sz="1700" dirty="0" err="1">
                <a:solidFill>
                  <a:schemeClr val="bg1"/>
                </a:solidFill>
                <a:latin typeface="Consolas" panose="020B0609020204030204" pitchFamily="49" charset="0"/>
              </a:rPr>
              <a:t>deletion</a:t>
            </a:r>
            <a:r>
              <a:rPr lang="fr-CA" sz="1700" dirty="0">
                <a:solidFill>
                  <a:schemeClr val="bg1"/>
                </a:solidFill>
                <a:latin typeface="Consolas" panose="020B0609020204030204" pitchFamily="49" charset="0"/>
              </a:rPr>
              <a:t>(-)</a:t>
            </a:r>
          </a:p>
          <a:p>
            <a:pPr marL="457200" lvl="1" indent="0">
              <a:buNone/>
            </a:pPr>
            <a:r>
              <a:rPr lang="en-US" sz="1700" dirty="0">
                <a:solidFill>
                  <a:schemeClr val="bg1"/>
                </a:solidFill>
                <a:latin typeface="Consolas" panose="020B0609020204030204" pitchFamily="49" charset="0"/>
              </a:rPr>
              <a:t>% cat branches.txt</a:t>
            </a:r>
          </a:p>
          <a:p>
            <a:pPr marL="457200" lvl="1" indent="0">
              <a:buNone/>
            </a:pPr>
            <a:r>
              <a:rPr lang="fr-CA" sz="1700" dirty="0">
                <a:solidFill>
                  <a:schemeClr val="bg1"/>
                </a:solidFill>
                <a:latin typeface="Consolas" panose="020B0609020204030204" pitchFamily="49" charset="0"/>
              </a:rPr>
              <a:t>modification avant la création de la branche : oui</a:t>
            </a:r>
          </a:p>
          <a:p>
            <a:pPr marL="457200" lvl="1" indent="0">
              <a:buNone/>
            </a:pPr>
            <a:r>
              <a:rPr lang="fr-CA" sz="1700" dirty="0">
                <a:solidFill>
                  <a:schemeClr val="bg1"/>
                </a:solidFill>
                <a:latin typeface="Consolas" panose="020B0609020204030204" pitchFamily="49" charset="0"/>
              </a:rPr>
              <a:t>modification dans la branche secondaire : </a:t>
            </a:r>
            <a:r>
              <a:rPr lang="fr-CA" sz="1700" dirty="0">
                <a:solidFill>
                  <a:srgbClr val="00B0F0"/>
                </a:solidFill>
                <a:latin typeface="Consolas" panose="020B0609020204030204" pitchFamily="49" charset="0"/>
              </a:rPr>
              <a:t>oui</a:t>
            </a:r>
          </a:p>
          <a:p>
            <a:pPr marL="457200" lvl="1" indent="0">
              <a:buNone/>
            </a:pPr>
            <a:r>
              <a:rPr lang="fr-CA" sz="1700" dirty="0">
                <a:solidFill>
                  <a:schemeClr val="bg1"/>
                </a:solidFill>
                <a:latin typeface="Consolas" panose="020B0609020204030204" pitchFamily="49" charset="0"/>
              </a:rPr>
              <a:t>ligne non modifiée pour aider à la fusion...</a:t>
            </a:r>
            <a:endParaRPr lang="fr-CA" sz="1700" dirty="0">
              <a:solidFill>
                <a:schemeClr val="accent1"/>
              </a:solidFill>
              <a:latin typeface="Consolas" panose="020B0609020204030204" pitchFamily="49" charset="0"/>
            </a:endParaRPr>
          </a:p>
          <a:p>
            <a:pPr marL="457200" lvl="1" indent="0">
              <a:buNone/>
            </a:pPr>
            <a:r>
              <a:rPr lang="fr-CA" sz="1700" dirty="0">
                <a:solidFill>
                  <a:schemeClr val="bg1"/>
                </a:solidFill>
                <a:latin typeface="Consolas" panose="020B0609020204030204" pitchFamily="49" charset="0"/>
              </a:rPr>
              <a:t>modification dans la branche master : </a:t>
            </a:r>
            <a:r>
              <a:rPr lang="fr-CA" sz="1700" dirty="0">
                <a:solidFill>
                  <a:srgbClr val="00B0F0"/>
                </a:solidFill>
                <a:latin typeface="Consolas" panose="020B0609020204030204" pitchFamily="49" charset="0"/>
              </a:rPr>
              <a:t>oui</a:t>
            </a:r>
          </a:p>
          <a:p>
            <a:pPr marL="0" indent="0">
              <a:buNone/>
            </a:pPr>
            <a:r>
              <a:rPr lang="fr-CA" sz="2000" dirty="0">
                <a:solidFill>
                  <a:schemeClr val="bg1"/>
                </a:solidFill>
              </a:rPr>
              <a:t>Une fusion est le résultat pris de 3 </a:t>
            </a:r>
            <a:r>
              <a:rPr lang="fr-CA" sz="2000" i="1" dirty="0" err="1">
                <a:solidFill>
                  <a:schemeClr val="bg1"/>
                </a:solidFill>
              </a:rPr>
              <a:t>commits</a:t>
            </a:r>
            <a:r>
              <a:rPr lang="fr-CA" sz="2000" dirty="0">
                <a:solidFill>
                  <a:schemeClr val="bg1"/>
                </a:solidFill>
              </a:rPr>
              <a:t> (celui de chacune des branches (master, secondaire) et de celui à partir duquel a eu lieu le branchement (le </a:t>
            </a:r>
            <a:r>
              <a:rPr lang="fr-CA" sz="2000" i="1" dirty="0">
                <a:solidFill>
                  <a:schemeClr val="bg1"/>
                </a:solidFill>
              </a:rPr>
              <a:t>commit</a:t>
            </a:r>
            <a:r>
              <a:rPr lang="fr-CA" sz="2000" dirty="0">
                <a:solidFill>
                  <a:schemeClr val="bg1"/>
                </a:solidFill>
              </a:rPr>
              <a:t> 1 dans notre cas).  Ceci est le </a:t>
            </a:r>
            <a:r>
              <a:rPr lang="fr-CA" sz="2000" i="1" dirty="0">
                <a:solidFill>
                  <a:schemeClr val="bg1"/>
                </a:solidFill>
              </a:rPr>
              <a:t>3 </a:t>
            </a:r>
            <a:r>
              <a:rPr lang="fr-CA" sz="2000" i="1" dirty="0" err="1">
                <a:solidFill>
                  <a:schemeClr val="bg1"/>
                </a:solidFill>
              </a:rPr>
              <a:t>way</a:t>
            </a:r>
            <a:r>
              <a:rPr lang="fr-CA" sz="2000" i="1" dirty="0">
                <a:solidFill>
                  <a:schemeClr val="bg1"/>
                </a:solidFill>
              </a:rPr>
              <a:t> merge</a:t>
            </a:r>
            <a:r>
              <a:rPr lang="fr-CA" sz="2000" dirty="0">
                <a:solidFill>
                  <a:schemeClr val="bg1"/>
                </a:solidFill>
              </a:rPr>
              <a:t>.  Le résultat d’une fusion doit aussi être un </a:t>
            </a:r>
            <a:r>
              <a:rPr lang="fr-CA" sz="2000" i="1" dirty="0">
                <a:solidFill>
                  <a:schemeClr val="bg1"/>
                </a:solidFill>
              </a:rPr>
              <a:t>commit</a:t>
            </a:r>
            <a:r>
              <a:rPr lang="fr-CA" sz="2000" dirty="0">
                <a:solidFill>
                  <a:schemeClr val="bg1"/>
                </a:solidFill>
              </a:rPr>
              <a:t>, d’où l’option -m sur la ligne. </a:t>
            </a:r>
          </a:p>
          <a:p>
            <a:pPr marL="0" indent="0">
              <a:buNone/>
            </a:pPr>
            <a:r>
              <a:rPr lang="fr-CA" sz="2000" dirty="0">
                <a:solidFill>
                  <a:schemeClr val="bg1"/>
                </a:solidFill>
              </a:rPr>
              <a:t>Les modifications ont été ramenées dans la branche </a:t>
            </a:r>
            <a:r>
              <a:rPr lang="fr-CA" sz="2000" i="1" dirty="0">
                <a:solidFill>
                  <a:schemeClr val="bg1"/>
                </a:solidFill>
              </a:rPr>
              <a:t>master</a:t>
            </a:r>
            <a:r>
              <a:rPr lang="fr-CA" sz="2000" dirty="0">
                <a:solidFill>
                  <a:schemeClr val="bg1"/>
                </a:solidFill>
              </a:rPr>
              <a:t>. On peut considérer que la branche n’est plus utile (dans bien des circonstances).  On peut la détruire:</a:t>
            </a:r>
          </a:p>
          <a:p>
            <a:pPr marL="457200" lvl="1" indent="0">
              <a:buNone/>
            </a:pPr>
            <a:r>
              <a:rPr lang="en-US" sz="1700" dirty="0">
                <a:solidFill>
                  <a:schemeClr val="bg1"/>
                </a:solidFill>
                <a:latin typeface="Consolas" panose="020B0609020204030204" pitchFamily="49" charset="0"/>
              </a:rPr>
              <a:t>% git branch </a:t>
            </a:r>
            <a:r>
              <a:rPr lang="en-US" sz="1700" dirty="0">
                <a:solidFill>
                  <a:srgbClr val="00B0F0"/>
                </a:solidFill>
                <a:latin typeface="Consolas" panose="020B0609020204030204" pitchFamily="49" charset="0"/>
              </a:rPr>
              <a:t>–d</a:t>
            </a:r>
            <a:r>
              <a:rPr lang="en-US" sz="1700" dirty="0">
                <a:solidFill>
                  <a:schemeClr val="bg1"/>
                </a:solidFill>
                <a:latin typeface="Consolas" panose="020B0609020204030204" pitchFamily="49" charset="0"/>
              </a:rPr>
              <a:t> </a:t>
            </a:r>
            <a:r>
              <a:rPr lang="en-US" sz="1700" dirty="0" err="1">
                <a:solidFill>
                  <a:schemeClr val="bg1"/>
                </a:solidFill>
                <a:latin typeface="Consolas" panose="020B0609020204030204" pitchFamily="49" charset="0"/>
              </a:rPr>
              <a:t>secondaire</a:t>
            </a:r>
            <a:endParaRPr lang="fr-CA" sz="1700" dirty="0">
              <a:solidFill>
                <a:schemeClr val="bg1"/>
              </a:solidFill>
              <a:latin typeface="Consolas" panose="020B0609020204030204" pitchFamily="49" charset="0"/>
            </a:endParaRPr>
          </a:p>
          <a:p>
            <a:pPr marL="457200" lvl="1" indent="0">
              <a:buNone/>
            </a:pPr>
            <a:r>
              <a:rPr lang="en-US" sz="1700" dirty="0">
                <a:solidFill>
                  <a:schemeClr val="bg1"/>
                </a:solidFill>
                <a:latin typeface="Consolas" panose="020B0609020204030204" pitchFamily="49" charset="0"/>
              </a:rPr>
              <a:t>Deleted branch </a:t>
            </a:r>
            <a:r>
              <a:rPr lang="en-US" sz="1700" dirty="0" err="1">
                <a:solidFill>
                  <a:schemeClr val="bg1"/>
                </a:solidFill>
                <a:latin typeface="Consolas" panose="020B0609020204030204" pitchFamily="49" charset="0"/>
              </a:rPr>
              <a:t>secondaire</a:t>
            </a:r>
            <a:r>
              <a:rPr lang="en-US" sz="1700" dirty="0">
                <a:solidFill>
                  <a:schemeClr val="bg1"/>
                </a:solidFill>
                <a:latin typeface="Consolas" panose="020B0609020204030204" pitchFamily="49" charset="0"/>
              </a:rPr>
              <a:t> (was 4c9eb5db).</a:t>
            </a:r>
            <a:endParaRPr lang="fr-CA" sz="1700" dirty="0">
              <a:solidFill>
                <a:schemeClr val="bg1"/>
              </a:solidFill>
              <a:latin typeface="Consolas" panose="020B0609020204030204" pitchFamily="49" charset="0"/>
            </a:endParaRP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12</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3007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Un mot sur le git rebase</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fontScale="92500" lnSpcReduction="20000"/>
          </a:bodyPr>
          <a:lstStyle/>
          <a:p>
            <a:pPr marL="0" indent="0">
              <a:buNone/>
            </a:pPr>
            <a:r>
              <a:rPr lang="fr-CA" sz="2000" dirty="0">
                <a:solidFill>
                  <a:schemeClr val="bg1"/>
                </a:solidFill>
              </a:rPr>
              <a:t>Il peut arriver qu’une branche ait une durée de vie assez longue.  Le cas le plus évident est lorsqu’une nouvelle fonctionnalité est longue à implémenter et à tester.  On retarde donc la fusion dans la branche parent.</a:t>
            </a:r>
          </a:p>
          <a:p>
            <a:pPr marL="0" indent="0">
              <a:buNone/>
            </a:pPr>
            <a:r>
              <a:rPr lang="fr-CA" sz="2000" dirty="0">
                <a:solidFill>
                  <a:schemeClr val="bg1"/>
                </a:solidFill>
              </a:rPr>
              <a:t>Le problème est que la branche parent continue d’être modifiée (ajout de </a:t>
            </a:r>
            <a:r>
              <a:rPr lang="fr-CA" sz="2000" i="1" dirty="0" err="1">
                <a:solidFill>
                  <a:schemeClr val="bg1"/>
                </a:solidFill>
              </a:rPr>
              <a:t>commits</a:t>
            </a:r>
            <a:r>
              <a:rPr lang="fr-CA" sz="2000" dirty="0">
                <a:solidFill>
                  <a:schemeClr val="bg1"/>
                </a:solidFill>
              </a:rPr>
              <a:t>) par d’autres développeurs.</a:t>
            </a:r>
          </a:p>
          <a:p>
            <a:pPr marL="0" indent="0">
              <a:buNone/>
            </a:pPr>
            <a:r>
              <a:rPr lang="fr-CA" sz="2000" dirty="0">
                <a:solidFill>
                  <a:schemeClr val="bg1"/>
                </a:solidFill>
              </a:rPr>
              <a:t>Les changements dans les deux branches s’accumulent et la dissemblance augmente entre les deux dans les fichiers...</a:t>
            </a:r>
          </a:p>
          <a:p>
            <a:pPr marL="0" indent="0">
              <a:buNone/>
            </a:pPr>
            <a:r>
              <a:rPr lang="fr-CA" sz="2000" dirty="0">
                <a:solidFill>
                  <a:schemeClr val="bg1"/>
                </a:solidFill>
              </a:rPr>
              <a:t>On a donc des changements indépendants qui s’accumulent et le stress augmente en vue d’un éventuel </a:t>
            </a:r>
            <a:r>
              <a:rPr lang="fr-CA" sz="2000" i="1" dirty="0">
                <a:solidFill>
                  <a:schemeClr val="bg1"/>
                </a:solidFill>
              </a:rPr>
              <a:t>git merge </a:t>
            </a:r>
            <a:r>
              <a:rPr lang="fr-CA" sz="2000" dirty="0">
                <a:solidFill>
                  <a:schemeClr val="bg1"/>
                </a:solidFill>
              </a:rPr>
              <a:t>qui risque de voir poindre des conflits qui seront difficiles à réconcilier…</a:t>
            </a:r>
          </a:p>
          <a:p>
            <a:pPr marL="0" indent="0">
              <a:buNone/>
            </a:pPr>
            <a:r>
              <a:rPr lang="fr-CA" sz="2000" dirty="0">
                <a:solidFill>
                  <a:schemeClr val="bg1"/>
                </a:solidFill>
              </a:rPr>
              <a:t>Dit autrement, le point de départ de la création de la branche devient de plus en plus éloigné dans le temps.  Est-ce qu’on peut ramener ce point plus proche du moment présent ?</a:t>
            </a:r>
          </a:p>
          <a:p>
            <a:pPr marL="0" indent="0">
              <a:buNone/>
            </a:pPr>
            <a:r>
              <a:rPr lang="fr-CA" sz="2000" dirty="0">
                <a:solidFill>
                  <a:schemeClr val="bg1"/>
                </a:solidFill>
              </a:rPr>
              <a:t>Oui!  On suppose alors que les changements dans la branche parente sont assez stables.  Pourquoi alors ne pas les ramener dans la branche secondaire pour garder un bon niveau de ressemblance entre les deux branches pour augmenter les chances d’avoir une fusion sans conflit ou sans trop de conflits trop gros ou trop nombreux ?  C’est faisable!</a:t>
            </a:r>
          </a:p>
          <a:p>
            <a:pPr marL="0" indent="0">
              <a:buNone/>
            </a:pPr>
            <a:r>
              <a:rPr lang="fr-CA" sz="2000" dirty="0">
                <a:solidFill>
                  <a:schemeClr val="bg1"/>
                </a:solidFill>
              </a:rPr>
              <a:t>On fait un </a:t>
            </a:r>
            <a:r>
              <a:rPr lang="fr-CA" sz="2000" i="1" dirty="0">
                <a:solidFill>
                  <a:schemeClr val="bg1"/>
                </a:solidFill>
              </a:rPr>
              <a:t>git rebase </a:t>
            </a:r>
            <a:r>
              <a:rPr lang="fr-CA" sz="2000" dirty="0">
                <a:solidFill>
                  <a:schemeClr val="bg1"/>
                </a:solidFill>
              </a:rPr>
              <a:t>dans la branche pour «inclure» les modifications de la branche parent dans la branche secondaire.  Dit autrement, et plus près de la réalité aussi, la branche parent et la branche secondaire diverge à partir d’un point plus rapproché dans la branche parent.</a:t>
            </a:r>
          </a:p>
          <a:p>
            <a:pPr marL="0" indent="0">
              <a:buNone/>
            </a:pPr>
            <a:r>
              <a:rPr lang="fr-CA" sz="2000" dirty="0">
                <a:solidFill>
                  <a:schemeClr val="bg1"/>
                </a:solidFill>
              </a:rPr>
              <a:t>C’est l’idée, en gros.  Peut devenir plus complexe si on pousse plus loin les concepts…</a:t>
            </a: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13</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0831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en-CA" sz="2800" b="1" dirty="0">
                <a:solidFill>
                  <a:schemeClr val="bg1"/>
                </a:solidFill>
                <a:latin typeface="Arial" panose="020B0604020202020204" pitchFamily="34" charset="0"/>
                <a:cs typeface="Arial" panose="020B0604020202020204" pitchFamily="34" charset="0"/>
              </a:rPr>
              <a:t>R</a:t>
            </a:r>
            <a:r>
              <a:rPr lang="fr-CA" sz="2800" b="1" dirty="0" err="1">
                <a:solidFill>
                  <a:schemeClr val="bg1"/>
                </a:solidFill>
                <a:latin typeface="Arial" panose="020B0604020202020204" pitchFamily="34" charset="0"/>
                <a:cs typeface="Arial" panose="020B0604020202020204" pitchFamily="34" charset="0"/>
              </a:rPr>
              <a:t>éférences</a:t>
            </a:r>
            <a:r>
              <a:rPr lang="fr-CA" sz="2800" b="1" dirty="0">
                <a:solidFill>
                  <a:schemeClr val="bg1"/>
                </a:solidFill>
                <a:latin typeface="Arial" panose="020B0604020202020204" pitchFamily="34" charset="0"/>
                <a:cs typeface="Arial" panose="020B0604020202020204" pitchFamily="34" charset="0"/>
              </a:rPr>
              <a:t>:</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a:bodyPr>
          <a:lstStyle/>
          <a:p>
            <a:pPr>
              <a:buFont typeface="Wingdings" panose="05000000000000000000" pitchFamily="2" charset="2"/>
              <a:buChar char="§"/>
            </a:pPr>
            <a:r>
              <a:rPr lang="fr-CA" dirty="0">
                <a:solidFill>
                  <a:schemeClr val="bg1"/>
                </a:solidFill>
              </a:rPr>
              <a:t>Pratiquement la seule nécessaire et à relire (en français):</a:t>
            </a:r>
          </a:p>
          <a:p>
            <a:pPr lvl="1">
              <a:buFont typeface="Wingdings" panose="05000000000000000000" pitchFamily="2" charset="2"/>
              <a:buChar char="§"/>
            </a:pPr>
            <a:r>
              <a:rPr lang="fr-CA" dirty="0">
                <a:solidFill>
                  <a:schemeClr val="bg1"/>
                </a:solidFill>
                <a:hlinkClick r:id="rId5"/>
              </a:rPr>
              <a:t>https://git-scm.com/book/fr/v2/Les-branches-avec-Git-Les-branches-en-bref</a:t>
            </a:r>
            <a:endParaRPr lang="fr-CA" dirty="0">
              <a:solidFill>
                <a:schemeClr val="bg1"/>
              </a:solidFill>
            </a:endParaRPr>
          </a:p>
          <a:p>
            <a:pPr lvl="1">
              <a:buFont typeface="Wingdings" panose="05000000000000000000" pitchFamily="2" charset="2"/>
              <a:buChar char="§"/>
            </a:pPr>
            <a:r>
              <a:rPr lang="fr-CA" dirty="0">
                <a:solidFill>
                  <a:schemeClr val="bg1"/>
                </a:solidFill>
              </a:rPr>
              <a:t>Uniquement les section 1 à 4 du chapitre 3.</a:t>
            </a:r>
          </a:p>
          <a:p>
            <a:pPr>
              <a:buFont typeface="Wingdings" panose="05000000000000000000" pitchFamily="2" charset="2"/>
              <a:buChar char="§"/>
            </a:pPr>
            <a:r>
              <a:rPr lang="fr-CA" dirty="0">
                <a:solidFill>
                  <a:schemeClr val="bg1"/>
                </a:solidFill>
              </a:rPr>
              <a:t> Celle-ci est un peu du même genre et très bien aussi:</a:t>
            </a:r>
          </a:p>
          <a:p>
            <a:pPr lvl="1">
              <a:buFont typeface="Wingdings" panose="05000000000000000000" pitchFamily="2" charset="2"/>
              <a:buChar char="§"/>
            </a:pPr>
            <a:r>
              <a:rPr lang="fr-CA" dirty="0">
                <a:solidFill>
                  <a:schemeClr val="bg1"/>
                </a:solidFill>
                <a:hlinkClick r:id="rId6"/>
              </a:rPr>
              <a:t>https://www.atlassian.com/fr/git/tutorials/using-branches</a:t>
            </a:r>
            <a:endParaRPr lang="fr-CA" dirty="0">
              <a:solidFill>
                <a:schemeClr val="bg1"/>
              </a:solidFill>
            </a:endParaRPr>
          </a:p>
          <a:p>
            <a:pPr>
              <a:buFont typeface="Wingdings" panose="05000000000000000000" pitchFamily="2" charset="2"/>
              <a:buChar char="§"/>
            </a:pPr>
            <a:r>
              <a:rPr lang="fr-CA" dirty="0">
                <a:solidFill>
                  <a:schemeClr val="bg1"/>
                </a:solidFill>
              </a:rPr>
              <a:t> Il en existe beaucoup d’autres, toutes aussi bonnes:</a:t>
            </a:r>
          </a:p>
          <a:p>
            <a:pPr lvl="1">
              <a:buFont typeface="Wingdings" panose="05000000000000000000" pitchFamily="2" charset="2"/>
              <a:buChar char="§"/>
            </a:pPr>
            <a:r>
              <a:rPr lang="fr-CA" dirty="0">
                <a:solidFill>
                  <a:schemeClr val="bg1"/>
                </a:solidFill>
                <a:hlinkClick r:id="rId7"/>
              </a:rPr>
              <a:t>https://www.varonis.com/blog/git-branching/</a:t>
            </a:r>
            <a:endParaRPr lang="fr-CA" dirty="0">
              <a:solidFill>
                <a:schemeClr val="bg1"/>
              </a:solidFill>
            </a:endParaRPr>
          </a:p>
          <a:p>
            <a:pPr lvl="1">
              <a:buFont typeface="Wingdings" panose="05000000000000000000" pitchFamily="2" charset="2"/>
              <a:buChar char="§"/>
            </a:pPr>
            <a:r>
              <a:rPr lang="fr-CA" dirty="0">
                <a:solidFill>
                  <a:schemeClr val="bg1"/>
                </a:solidFill>
                <a:hlinkClick r:id="rId8"/>
              </a:rPr>
              <a:t>https://www.youtube.com/watch?v=FyAAIHHClqI</a:t>
            </a:r>
            <a:r>
              <a:rPr lang="fr-CA" dirty="0">
                <a:solidFill>
                  <a:schemeClr val="bg1"/>
                </a:solidFill>
              </a:rPr>
              <a:t> (vidéo de 30 minutes)</a:t>
            </a:r>
          </a:p>
          <a:p>
            <a:pPr lvl="1">
              <a:buFont typeface="Wingdings" panose="05000000000000000000" pitchFamily="2" charset="2"/>
              <a:buChar char="§"/>
            </a:pPr>
            <a:endParaRPr lang="fr-CA" dirty="0">
              <a:solidFill>
                <a:schemeClr val="bg1"/>
              </a:solidFill>
            </a:endParaRPr>
          </a:p>
          <a:p>
            <a:pPr marL="0" indent="0">
              <a:buNone/>
            </a:pPr>
            <a:endParaRPr lang="fr-CA" dirty="0">
              <a:solidFill>
                <a:srgbClr val="FF0000"/>
              </a:solidFill>
            </a:endParaRPr>
          </a:p>
          <a:p>
            <a:pPr>
              <a:buFont typeface="Wingdings" panose="05000000000000000000" pitchFamily="2" charset="2"/>
              <a:buChar char="§"/>
            </a:pPr>
            <a:endParaRPr lang="fr-CA" dirty="0">
              <a:solidFill>
                <a:schemeClr val="bg1"/>
              </a:solidFill>
            </a:endParaRPr>
          </a:p>
          <a:p>
            <a:pPr marL="0" indent="0">
              <a:buNone/>
            </a:pPr>
            <a:endParaRPr lang="fr-CA" dirty="0">
              <a:solidFill>
                <a:srgbClr val="FF0000"/>
              </a:solidFill>
            </a:endParaRPr>
          </a:p>
          <a:p>
            <a:pPr lvl="1">
              <a:buFont typeface="Wingdings" panose="05000000000000000000" pitchFamily="2" charset="2"/>
              <a:buChar char="§"/>
            </a:pPr>
            <a:endParaRPr lang="fr-CA" dirty="0"/>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14</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8538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Contexte:</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lnSpcReduction="10000"/>
          </a:bodyPr>
          <a:lstStyle/>
          <a:p>
            <a:pPr>
              <a:buFont typeface="Wingdings" panose="05000000000000000000" pitchFamily="2" charset="2"/>
              <a:buChar char="§"/>
            </a:pPr>
            <a:r>
              <a:rPr lang="fr-CA" dirty="0">
                <a:solidFill>
                  <a:schemeClr val="bg1"/>
                </a:solidFill>
              </a:rPr>
              <a:t>On devrait maintenant </a:t>
            </a:r>
            <a:r>
              <a:rPr lang="en-CA" dirty="0" err="1">
                <a:solidFill>
                  <a:schemeClr val="bg1"/>
                </a:solidFill>
              </a:rPr>
              <a:t>être</a:t>
            </a:r>
            <a:r>
              <a:rPr lang="en-CA" dirty="0">
                <a:solidFill>
                  <a:schemeClr val="bg1"/>
                </a:solidFill>
              </a:rPr>
              <a:t> </a:t>
            </a:r>
            <a:r>
              <a:rPr lang="fr-CA" dirty="0">
                <a:solidFill>
                  <a:schemeClr val="bg1"/>
                </a:solidFill>
              </a:rPr>
              <a:t>à l’aise avec les commandes git de base: clone, pull, </a:t>
            </a:r>
            <a:r>
              <a:rPr lang="fr-CA" dirty="0" err="1">
                <a:solidFill>
                  <a:schemeClr val="bg1"/>
                </a:solidFill>
              </a:rPr>
              <a:t>add</a:t>
            </a:r>
            <a:r>
              <a:rPr lang="fr-CA" dirty="0">
                <a:solidFill>
                  <a:schemeClr val="bg1"/>
                </a:solidFill>
              </a:rPr>
              <a:t>, commit, push, log, </a:t>
            </a:r>
            <a:r>
              <a:rPr lang="fr-CA" dirty="0" err="1">
                <a:solidFill>
                  <a:schemeClr val="bg1"/>
                </a:solidFill>
              </a:rPr>
              <a:t>status</a:t>
            </a:r>
            <a:r>
              <a:rPr lang="fr-CA" dirty="0">
                <a:solidFill>
                  <a:schemeClr val="bg1"/>
                </a:solidFill>
              </a:rPr>
              <a:t> et help.</a:t>
            </a:r>
          </a:p>
          <a:p>
            <a:pPr>
              <a:buFont typeface="Wingdings" panose="05000000000000000000" pitchFamily="2" charset="2"/>
              <a:buChar char="§"/>
            </a:pPr>
            <a:r>
              <a:rPr lang="fr-CA" dirty="0">
                <a:solidFill>
                  <a:schemeClr val="bg1"/>
                </a:solidFill>
              </a:rPr>
              <a:t>Et quelques commandes Linux aussi: cd, </a:t>
            </a:r>
            <a:r>
              <a:rPr lang="fr-CA" dirty="0" err="1">
                <a:solidFill>
                  <a:schemeClr val="bg1"/>
                </a:solidFill>
              </a:rPr>
              <a:t>pwd</a:t>
            </a:r>
            <a:r>
              <a:rPr lang="fr-CA" dirty="0">
                <a:solidFill>
                  <a:schemeClr val="bg1"/>
                </a:solidFill>
              </a:rPr>
              <a:t>, </a:t>
            </a:r>
            <a:r>
              <a:rPr lang="fr-CA" dirty="0" err="1">
                <a:solidFill>
                  <a:schemeClr val="bg1"/>
                </a:solidFill>
              </a:rPr>
              <a:t>make</a:t>
            </a:r>
            <a:r>
              <a:rPr lang="fr-CA" dirty="0">
                <a:solidFill>
                  <a:schemeClr val="bg1"/>
                </a:solidFill>
              </a:rPr>
              <a:t>, cat, ls (-a, -l, -F), </a:t>
            </a:r>
            <a:r>
              <a:rPr lang="fr-CA" dirty="0" err="1">
                <a:solidFill>
                  <a:schemeClr val="bg1"/>
                </a:solidFill>
              </a:rPr>
              <a:t>mkdir</a:t>
            </a:r>
            <a:r>
              <a:rPr lang="fr-CA" dirty="0">
                <a:solidFill>
                  <a:schemeClr val="bg1"/>
                </a:solidFill>
              </a:rPr>
              <a:t>, mv, (</a:t>
            </a:r>
            <a:r>
              <a:rPr lang="fr-CA" dirty="0" err="1">
                <a:solidFill>
                  <a:schemeClr val="bg1"/>
                </a:solidFill>
              </a:rPr>
              <a:t>grep</a:t>
            </a:r>
            <a:r>
              <a:rPr lang="fr-CA" dirty="0">
                <a:solidFill>
                  <a:schemeClr val="bg1"/>
                </a:solidFill>
              </a:rPr>
              <a:t>) et m</a:t>
            </a:r>
            <a:r>
              <a:rPr lang="en-CA" dirty="0" err="1">
                <a:solidFill>
                  <a:schemeClr val="bg1"/>
                </a:solidFill>
              </a:rPr>
              <a:t>ême</a:t>
            </a:r>
            <a:r>
              <a:rPr lang="en-CA" dirty="0">
                <a:solidFill>
                  <a:schemeClr val="bg1"/>
                </a:solidFill>
              </a:rPr>
              <a:t> «code .» pour </a:t>
            </a:r>
            <a:r>
              <a:rPr lang="en-CA" dirty="0" err="1">
                <a:solidFill>
                  <a:schemeClr val="bg1"/>
                </a:solidFill>
              </a:rPr>
              <a:t>invoquer</a:t>
            </a:r>
            <a:r>
              <a:rPr lang="en-CA" dirty="0">
                <a:solidFill>
                  <a:schemeClr val="bg1"/>
                </a:solidFill>
              </a:rPr>
              <a:t> VS Code.</a:t>
            </a:r>
            <a:endParaRPr lang="fr-CA" dirty="0">
              <a:solidFill>
                <a:schemeClr val="bg1"/>
              </a:solidFill>
            </a:endParaRPr>
          </a:p>
          <a:p>
            <a:pPr>
              <a:buFont typeface="Wingdings" panose="05000000000000000000" pitchFamily="2" charset="2"/>
              <a:buChar char="§"/>
            </a:pPr>
            <a:r>
              <a:rPr lang="fr-CA" dirty="0">
                <a:solidFill>
                  <a:schemeClr val="bg1"/>
                </a:solidFill>
              </a:rPr>
              <a:t>Ça devient plus compliqué avec les branches…</a:t>
            </a:r>
          </a:p>
          <a:p>
            <a:pPr>
              <a:buFont typeface="Wingdings" panose="05000000000000000000" pitchFamily="2" charset="2"/>
              <a:buChar char="§"/>
            </a:pPr>
            <a:r>
              <a:rPr lang="fr-CA" dirty="0">
                <a:solidFill>
                  <a:schemeClr val="bg1"/>
                </a:solidFill>
              </a:rPr>
              <a:t>On vous propose un exercice simple à faire </a:t>
            </a:r>
            <a:r>
              <a:rPr lang="fr-CA" u="sng" dirty="0">
                <a:solidFill>
                  <a:schemeClr val="bg1"/>
                </a:solidFill>
              </a:rPr>
              <a:t>individuellement</a:t>
            </a:r>
            <a:r>
              <a:rPr lang="fr-CA" dirty="0">
                <a:solidFill>
                  <a:schemeClr val="bg1"/>
                </a:solidFill>
              </a:rPr>
              <a:t> pour révision et être plus à l’aise en équipe par la suite.</a:t>
            </a:r>
          </a:p>
          <a:p>
            <a:pPr>
              <a:buFont typeface="Wingdings" panose="05000000000000000000" pitchFamily="2" charset="2"/>
              <a:buChar char="§"/>
            </a:pPr>
            <a:r>
              <a:rPr lang="fr-CA" dirty="0">
                <a:solidFill>
                  <a:schemeClr val="bg1"/>
                </a:solidFill>
              </a:rPr>
              <a:t>On n’impose pas l’utilisation de branches pour la suite du projet.</a:t>
            </a:r>
          </a:p>
          <a:p>
            <a:pPr>
              <a:buFont typeface="Wingdings" panose="05000000000000000000" pitchFamily="2" charset="2"/>
              <a:buChar char="§"/>
            </a:pPr>
            <a:r>
              <a:rPr lang="fr-CA" dirty="0">
                <a:solidFill>
                  <a:schemeClr val="bg1"/>
                </a:solidFill>
              </a:rPr>
              <a:t>On peut très bien faire un exercice « dans son coin » avec l’entrepôt qu’on vous a fourni sans conséquence sur la correction ou le reste de l’équipe.</a:t>
            </a:r>
          </a:p>
          <a:p>
            <a:pPr>
              <a:buFont typeface="Wingdings" panose="05000000000000000000" pitchFamily="2" charset="2"/>
              <a:buChar char="§"/>
            </a:pPr>
            <a:endParaRPr lang="fr-CA" dirty="0">
              <a:solidFill>
                <a:schemeClr val="bg1"/>
              </a:solidFill>
            </a:endParaRP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2</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5856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Bon à savoir avant de commencer:</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fontScale="92500"/>
          </a:bodyPr>
          <a:lstStyle/>
          <a:p>
            <a:pPr>
              <a:buFont typeface="Wingdings" panose="05000000000000000000" pitchFamily="2" charset="2"/>
              <a:buChar char="§"/>
            </a:pPr>
            <a:r>
              <a:rPr lang="fr-CA" dirty="0">
                <a:solidFill>
                  <a:schemeClr val="bg1"/>
                </a:solidFill>
              </a:rPr>
              <a:t>La branche « master » existe toujours et est créée par Git directement, mais son comportement est le même que pour toute autre branche.</a:t>
            </a:r>
          </a:p>
          <a:p>
            <a:pPr>
              <a:buFont typeface="Wingdings" panose="05000000000000000000" pitchFamily="2" charset="2"/>
              <a:buChar char="§"/>
            </a:pPr>
            <a:r>
              <a:rPr lang="fr-CA" dirty="0">
                <a:solidFill>
                  <a:schemeClr val="bg1"/>
                </a:solidFill>
              </a:rPr>
              <a:t>Certains aiment bien définir une branche comme étant un pointeur sur un </a:t>
            </a:r>
            <a:r>
              <a:rPr lang="fr-CA" i="1" dirty="0">
                <a:solidFill>
                  <a:schemeClr val="bg1"/>
                </a:solidFill>
              </a:rPr>
              <a:t>commit</a:t>
            </a:r>
            <a:r>
              <a:rPr lang="fr-CA" dirty="0">
                <a:solidFill>
                  <a:schemeClr val="bg1"/>
                </a:solidFill>
              </a:rPr>
              <a:t> et duquel on part pour créer un développement en parallèle.  Ça donne un bon aperçu de ce qui se passe!</a:t>
            </a:r>
          </a:p>
          <a:p>
            <a:pPr>
              <a:buFont typeface="Wingdings" panose="05000000000000000000" pitchFamily="2" charset="2"/>
              <a:buChar char="§"/>
            </a:pPr>
            <a:r>
              <a:rPr lang="fr-CA" dirty="0">
                <a:solidFill>
                  <a:schemeClr val="bg1"/>
                </a:solidFill>
              </a:rPr>
              <a:t>Ce n’est pas le but de multiplier les branches pour le plaisir, car il faut par la suite les gérer!  Ultimement, on veut fusionner les améliorations stables dans la branche parent et détruire la branche qui devrait donc avoir un rôle limité dans le temps.</a:t>
            </a:r>
          </a:p>
          <a:p>
            <a:pPr>
              <a:buFont typeface="Wingdings" panose="05000000000000000000" pitchFamily="2" charset="2"/>
              <a:buChar char="§"/>
            </a:pPr>
            <a:r>
              <a:rPr lang="fr-CA" dirty="0">
                <a:solidFill>
                  <a:schemeClr val="bg1"/>
                </a:solidFill>
              </a:rPr>
              <a:t>On peut se déplacer d’une branche à l’autre dans Git facilement.  L’indicatif HEAD (pointeur!) nous permet de savoir dans quelle branche on se trouve.  Le symbole * peut l’indiquer aussi.</a:t>
            </a: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3</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3048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On commence:</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a:bodyPr>
          <a:lstStyle/>
          <a:p>
            <a:pPr>
              <a:buFont typeface="Wingdings" panose="05000000000000000000" pitchFamily="2" charset="2"/>
              <a:buChar char="§"/>
            </a:pPr>
            <a:r>
              <a:rPr lang="fr-CA" dirty="0">
                <a:solidFill>
                  <a:schemeClr val="bg1"/>
                </a:solidFill>
              </a:rPr>
              <a:t>On peut toujours avoir un conflit lorsqu’on modifie des lignes de code à la fois dans la branche actuelle et la branche parent dans un même fichier.  Le conflit apparaîtra uniquement à la fusion des branches (</a:t>
            </a:r>
            <a:r>
              <a:rPr lang="fr-CA" i="1" dirty="0">
                <a:solidFill>
                  <a:schemeClr val="bg1"/>
                </a:solidFill>
              </a:rPr>
              <a:t>merge</a:t>
            </a:r>
            <a:r>
              <a:rPr lang="fr-CA" dirty="0">
                <a:solidFill>
                  <a:schemeClr val="bg1"/>
                </a:solidFill>
              </a:rPr>
              <a:t>).</a:t>
            </a:r>
          </a:p>
          <a:p>
            <a:pPr>
              <a:buFont typeface="Wingdings" panose="05000000000000000000" pitchFamily="2" charset="2"/>
              <a:buChar char="§"/>
            </a:pPr>
            <a:r>
              <a:rPr lang="fr-CA" dirty="0">
                <a:solidFill>
                  <a:schemeClr val="bg1"/>
                </a:solidFill>
              </a:rPr>
              <a:t>On peut toujours lister les branches locales.  Ce sera simple si on n’a pas encore de branches dans un entrepôt quelconque:</a:t>
            </a:r>
          </a:p>
          <a:p>
            <a:pPr marL="0" indent="0">
              <a:buNone/>
            </a:pPr>
            <a:r>
              <a:rPr lang="fr-CA" dirty="0">
                <a:solidFill>
                  <a:schemeClr val="bg1"/>
                </a:solidFill>
              </a:rPr>
              <a:t>	</a:t>
            </a:r>
            <a:r>
              <a:rPr lang="fr-CA" dirty="0">
                <a:solidFill>
                  <a:schemeClr val="bg1"/>
                </a:solidFill>
                <a:latin typeface="Consolas" panose="020B0609020204030204" pitchFamily="49" charset="0"/>
              </a:rPr>
              <a:t>% git </a:t>
            </a:r>
            <a:r>
              <a:rPr lang="fr-CA" dirty="0" err="1">
                <a:solidFill>
                  <a:schemeClr val="bg1"/>
                </a:solidFill>
                <a:latin typeface="Consolas" panose="020B0609020204030204" pitchFamily="49" charset="0"/>
              </a:rPr>
              <a:t>branch</a:t>
            </a:r>
            <a:r>
              <a:rPr lang="fr-CA" dirty="0">
                <a:solidFill>
                  <a:schemeClr val="bg1"/>
                </a:solidFill>
                <a:latin typeface="Consolas" panose="020B0609020204030204" pitchFamily="49" charset="0"/>
              </a:rPr>
              <a:t> -l </a:t>
            </a:r>
          </a:p>
          <a:p>
            <a:pPr marL="0" indent="0">
              <a:buNone/>
            </a:pPr>
            <a:r>
              <a:rPr lang="fr-CA" dirty="0">
                <a:solidFill>
                  <a:schemeClr val="bg1"/>
                </a:solidFill>
                <a:latin typeface="Consolas" panose="020B0609020204030204" pitchFamily="49" charset="0"/>
              </a:rPr>
              <a:t>	* master</a:t>
            </a:r>
            <a:endParaRPr lang="fr-CA" dirty="0">
              <a:solidFill>
                <a:schemeClr val="bg1"/>
              </a:solidFill>
            </a:endParaRPr>
          </a:p>
          <a:p>
            <a:pPr marL="0" indent="0">
              <a:buNone/>
            </a:pPr>
            <a:endParaRPr lang="fr-CA" dirty="0">
              <a:solidFill>
                <a:schemeClr val="bg1"/>
              </a:solidFill>
            </a:endParaRP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4</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4847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L’exercice:</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a:bodyPr>
          <a:lstStyle/>
          <a:p>
            <a:pPr>
              <a:buFont typeface="Wingdings" panose="05000000000000000000" pitchFamily="2" charset="2"/>
              <a:buChar char="§"/>
            </a:pPr>
            <a:r>
              <a:rPr lang="fr-CA" dirty="0">
                <a:solidFill>
                  <a:schemeClr val="bg1"/>
                </a:solidFill>
              </a:rPr>
              <a:t>On créera un petit fichier texte de 4 lignes et on fera 3 ou 4 </a:t>
            </a:r>
            <a:r>
              <a:rPr lang="fr-CA" i="1" dirty="0" err="1">
                <a:solidFill>
                  <a:schemeClr val="bg1"/>
                </a:solidFill>
              </a:rPr>
              <a:t>commits</a:t>
            </a:r>
            <a:r>
              <a:rPr lang="fr-CA" dirty="0">
                <a:solidFill>
                  <a:schemeClr val="bg1"/>
                </a:solidFill>
              </a:rPr>
              <a:t> pour montrer la progression et l’indépendance des modifications entre la branche </a:t>
            </a:r>
            <a:r>
              <a:rPr lang="fr-CA" i="1" dirty="0">
                <a:solidFill>
                  <a:schemeClr val="bg1"/>
                </a:solidFill>
              </a:rPr>
              <a:t>master</a:t>
            </a:r>
            <a:r>
              <a:rPr lang="fr-CA" dirty="0">
                <a:solidFill>
                  <a:schemeClr val="bg1"/>
                </a:solidFill>
              </a:rPr>
              <a:t> et une branche appelée « secondaire ».  </a:t>
            </a:r>
          </a:p>
          <a:p>
            <a:pPr>
              <a:buFont typeface="Wingdings" panose="05000000000000000000" pitchFamily="2" charset="2"/>
              <a:buChar char="§"/>
            </a:pPr>
            <a:r>
              <a:rPr lang="fr-CA" dirty="0">
                <a:solidFill>
                  <a:schemeClr val="bg1"/>
                </a:solidFill>
              </a:rPr>
              <a:t>On pourra afficher le contenu du fichier à chaque étape pour montrer le résultat concret. </a:t>
            </a:r>
          </a:p>
          <a:p>
            <a:pPr>
              <a:buFont typeface="Wingdings" panose="05000000000000000000" pitchFamily="2" charset="2"/>
              <a:buChar char="§"/>
            </a:pPr>
            <a:r>
              <a:rPr lang="fr-CA" dirty="0">
                <a:solidFill>
                  <a:schemeClr val="bg1"/>
                </a:solidFill>
              </a:rPr>
              <a:t>On changera le mot « non » pour un « oui » au bon endroit pour introduire un changement approprié.  Voici le contenu du fichier au départ:</a:t>
            </a:r>
          </a:p>
          <a:p>
            <a:pPr marL="457200" lvl="1" indent="0">
              <a:buNone/>
            </a:pPr>
            <a:r>
              <a:rPr lang="fr-CA" sz="1800" dirty="0">
                <a:solidFill>
                  <a:schemeClr val="bg1"/>
                </a:solidFill>
                <a:latin typeface="Consolas" panose="020B0609020204030204" pitchFamily="49" charset="0"/>
              </a:rPr>
              <a:t>modification avant la création de la branche : non  </a:t>
            </a:r>
          </a:p>
          <a:p>
            <a:pPr marL="457200" lvl="1" indent="0">
              <a:buNone/>
            </a:pPr>
            <a:r>
              <a:rPr lang="fr-CA" sz="1800" dirty="0">
                <a:solidFill>
                  <a:schemeClr val="bg1"/>
                </a:solidFill>
                <a:latin typeface="Consolas" panose="020B0609020204030204" pitchFamily="49" charset="0"/>
              </a:rPr>
              <a:t>modification dans la branche secondaire : non</a:t>
            </a:r>
          </a:p>
          <a:p>
            <a:pPr marL="457200" lvl="1" indent="0">
              <a:buNone/>
            </a:pPr>
            <a:r>
              <a:rPr lang="fr-CA" sz="1800" dirty="0">
                <a:solidFill>
                  <a:srgbClr val="00B0F0"/>
                </a:solidFill>
                <a:latin typeface="Consolas" panose="020B0609020204030204" pitchFamily="49" charset="0"/>
              </a:rPr>
              <a:t>ligne non modifiée pour aider à la fusion...</a:t>
            </a:r>
          </a:p>
          <a:p>
            <a:pPr marL="457200" lvl="1" indent="0">
              <a:buNone/>
            </a:pPr>
            <a:r>
              <a:rPr lang="fr-CA" sz="1800" dirty="0">
                <a:solidFill>
                  <a:schemeClr val="bg1"/>
                </a:solidFill>
                <a:latin typeface="Consolas" panose="020B0609020204030204" pitchFamily="49" charset="0"/>
              </a:rPr>
              <a:t>modification dans la branche master : non</a:t>
            </a:r>
          </a:p>
          <a:p>
            <a:pPr marL="457200" lvl="1" indent="0">
              <a:buNone/>
            </a:pPr>
            <a:endParaRPr lang="fr-CA" dirty="0">
              <a:solidFill>
                <a:schemeClr val="bg1"/>
              </a:solidFill>
            </a:endParaRP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5</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9168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24B16360-C7CE-4FB1-8E3C-954BE2B1B2C4}"/>
              </a:ext>
            </a:extLst>
          </p:cNvPr>
          <p:cNvSpPr txBox="1"/>
          <p:nvPr>
            <p:custDataLst>
              <p:tags r:id="rId1"/>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6</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2661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Première étape : avant le branchement</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a:bodyPr>
          <a:lstStyle/>
          <a:p>
            <a:pPr marL="0" indent="0">
              <a:buNone/>
            </a:pPr>
            <a:r>
              <a:rPr lang="fr-CA" sz="2000" dirty="0">
                <a:solidFill>
                  <a:schemeClr val="bg1"/>
                </a:solidFill>
              </a:rPr>
              <a:t>Pourquoi ne pas simplement créer un répertoire à votre nom dans l’entrepôt et y faire un exercice git tout simple bien isolé du reste des travaux pratiques ?</a:t>
            </a:r>
          </a:p>
          <a:p>
            <a:pPr marL="457200" lvl="1" indent="0">
              <a:buNone/>
            </a:pPr>
            <a:r>
              <a:rPr lang="fr-CA" sz="2000" dirty="0">
                <a:solidFill>
                  <a:schemeClr val="bg1"/>
                </a:solidFill>
                <a:latin typeface="Consolas" panose="020B0609020204030204" pitchFamily="49" charset="0"/>
              </a:rPr>
              <a:t>% </a:t>
            </a:r>
            <a:r>
              <a:rPr lang="fr-CA" sz="2000" dirty="0" err="1">
                <a:solidFill>
                  <a:schemeClr val="bg1"/>
                </a:solidFill>
                <a:latin typeface="Consolas" panose="020B0609020204030204" pitchFamily="49" charset="0"/>
              </a:rPr>
              <a:t>pwd</a:t>
            </a:r>
            <a:endParaRPr lang="fr-CA" sz="2000" dirty="0">
              <a:solidFill>
                <a:schemeClr val="bg1"/>
              </a:solidFill>
              <a:latin typeface="Consolas" panose="020B0609020204030204" pitchFamily="49" charset="0"/>
            </a:endParaRPr>
          </a:p>
          <a:p>
            <a:pPr marL="457200" lvl="1" indent="0">
              <a:buNone/>
            </a:pPr>
            <a:r>
              <a:rPr lang="en-US" sz="2000" dirty="0">
                <a:solidFill>
                  <a:schemeClr val="bg1"/>
                </a:solidFill>
                <a:latin typeface="Consolas" panose="020B0609020204030204" pitchFamily="49" charset="0"/>
              </a:rPr>
              <a:t>/</a:t>
            </a:r>
            <a:r>
              <a:rPr lang="en-US" sz="2000" dirty="0" err="1">
                <a:solidFill>
                  <a:schemeClr val="bg1"/>
                </a:solidFill>
                <a:latin typeface="Consolas" panose="020B0609020204030204" pitchFamily="49" charset="0"/>
              </a:rPr>
              <a:t>usagers</a:t>
            </a:r>
            <a:r>
              <a:rPr lang="en-US" sz="2000" dirty="0">
                <a:solidFill>
                  <a:schemeClr val="bg1"/>
                </a:solidFill>
                <a:latin typeface="Consolas" panose="020B0609020204030204" pitchFamily="49" charset="0"/>
              </a:rPr>
              <a:t>/</a:t>
            </a:r>
            <a:r>
              <a:rPr lang="en-US" sz="2000" dirty="0" err="1">
                <a:solidFill>
                  <a:schemeClr val="bg1"/>
                </a:solidFill>
                <a:latin typeface="Consolas" panose="020B0609020204030204" pitchFamily="49" charset="0"/>
              </a:rPr>
              <a:t>sibru</a:t>
            </a:r>
            <a:r>
              <a:rPr lang="en-US" sz="2000" dirty="0">
                <a:solidFill>
                  <a:schemeClr val="bg1"/>
                </a:solidFill>
                <a:latin typeface="Consolas" panose="020B0609020204030204" pitchFamily="49" charset="0"/>
              </a:rPr>
              <a:t>/inf1900/inf1900-0137  (</a:t>
            </a:r>
            <a:r>
              <a:rPr lang="en-US" sz="2000" dirty="0" err="1">
                <a:solidFill>
                  <a:schemeClr val="bg1"/>
                </a:solidFill>
                <a:latin typeface="Consolas" panose="020B0609020204030204" pitchFamily="49" charset="0"/>
              </a:rPr>
              <a:t>ou</a:t>
            </a:r>
            <a:r>
              <a:rPr lang="en-US" sz="2000" dirty="0">
                <a:solidFill>
                  <a:schemeClr val="bg1"/>
                </a:solidFill>
                <a:latin typeface="Consolas" panose="020B0609020204030204" pitchFamily="49" charset="0"/>
              </a:rPr>
              <a:t> </a:t>
            </a:r>
            <a:r>
              <a:rPr lang="en-US" sz="2000" dirty="0" err="1">
                <a:solidFill>
                  <a:schemeClr val="bg1"/>
                </a:solidFill>
                <a:latin typeface="Consolas" panose="020B0609020204030204" pitchFamily="49" charset="0"/>
              </a:rPr>
              <a:t>quelque</a:t>
            </a:r>
            <a:r>
              <a:rPr lang="en-US" sz="2000" dirty="0">
                <a:solidFill>
                  <a:schemeClr val="bg1"/>
                </a:solidFill>
                <a:latin typeface="Consolas" panose="020B0609020204030204" pitchFamily="49" charset="0"/>
              </a:rPr>
              <a:t> chose du genre!)</a:t>
            </a:r>
            <a:endParaRPr lang="fr-CA" sz="2000" dirty="0">
              <a:solidFill>
                <a:schemeClr val="bg1"/>
              </a:solidFill>
              <a:latin typeface="Consolas" panose="020B0609020204030204" pitchFamily="49" charset="0"/>
            </a:endParaRPr>
          </a:p>
          <a:p>
            <a:pPr marL="457200" lvl="1" indent="0">
              <a:buNone/>
            </a:pPr>
            <a:r>
              <a:rPr lang="fr-CA" sz="2000" dirty="0">
                <a:solidFill>
                  <a:schemeClr val="bg1"/>
                </a:solidFill>
                <a:latin typeface="Consolas" panose="020B0609020204030204" pitchFamily="49" charset="0"/>
              </a:rPr>
              <a:t>% </a:t>
            </a:r>
            <a:r>
              <a:rPr lang="fr-CA" sz="2000" dirty="0" err="1">
                <a:solidFill>
                  <a:schemeClr val="bg1"/>
                </a:solidFill>
                <a:latin typeface="Consolas" panose="020B0609020204030204" pitchFamily="49" charset="0"/>
              </a:rPr>
              <a:t>mkdir</a:t>
            </a:r>
            <a:r>
              <a:rPr lang="fr-CA" sz="2000" dirty="0">
                <a:solidFill>
                  <a:schemeClr val="bg1"/>
                </a:solidFill>
                <a:latin typeface="Consolas" panose="020B0609020204030204" pitchFamily="49" charset="0"/>
              </a:rPr>
              <a:t> -p </a:t>
            </a:r>
            <a:r>
              <a:rPr lang="fr-CA" sz="2000" dirty="0" err="1">
                <a:solidFill>
                  <a:schemeClr val="bg1"/>
                </a:solidFill>
                <a:latin typeface="Consolas" panose="020B0609020204030204" pitchFamily="49" charset="0"/>
              </a:rPr>
              <a:t>simon</a:t>
            </a:r>
            <a:r>
              <a:rPr lang="en-US" sz="2000" dirty="0">
                <a:solidFill>
                  <a:schemeClr val="bg1"/>
                </a:solidFill>
                <a:latin typeface="Consolas" panose="020B0609020204030204" pitchFamily="49" charset="0"/>
              </a:rPr>
              <a:t>/</a:t>
            </a:r>
            <a:r>
              <a:rPr lang="en-US" sz="2000" dirty="0" err="1">
                <a:solidFill>
                  <a:schemeClr val="bg1"/>
                </a:solidFill>
                <a:latin typeface="Consolas" panose="020B0609020204030204" pitchFamily="49" charset="0"/>
              </a:rPr>
              <a:t>gitTest</a:t>
            </a:r>
            <a:r>
              <a:rPr lang="en-US" sz="2000" dirty="0">
                <a:solidFill>
                  <a:schemeClr val="bg1"/>
                </a:solidFill>
                <a:latin typeface="Consolas" panose="020B0609020204030204" pitchFamily="49" charset="0"/>
              </a:rPr>
              <a:t>/test1</a:t>
            </a:r>
          </a:p>
          <a:p>
            <a:pPr marL="457200" lvl="1" indent="0">
              <a:buNone/>
            </a:pPr>
            <a:r>
              <a:rPr lang="en-US" sz="2000" dirty="0">
                <a:solidFill>
                  <a:schemeClr val="bg1"/>
                </a:solidFill>
                <a:latin typeface="Consolas" panose="020B0609020204030204" pitchFamily="49" charset="0"/>
              </a:rPr>
              <a:t>% cd </a:t>
            </a:r>
            <a:r>
              <a:rPr lang="en-US" sz="2000" dirty="0" err="1">
                <a:solidFill>
                  <a:schemeClr val="bg1"/>
                </a:solidFill>
                <a:latin typeface="Consolas" panose="020B0609020204030204" pitchFamily="49" charset="0"/>
              </a:rPr>
              <a:t>simon</a:t>
            </a:r>
            <a:r>
              <a:rPr lang="en-US" sz="2000" dirty="0">
                <a:solidFill>
                  <a:schemeClr val="bg1"/>
                </a:solidFill>
                <a:latin typeface="Consolas" panose="020B0609020204030204" pitchFamily="49" charset="0"/>
              </a:rPr>
              <a:t>/</a:t>
            </a:r>
            <a:r>
              <a:rPr lang="en-US" sz="2000" dirty="0" err="1">
                <a:solidFill>
                  <a:schemeClr val="bg1"/>
                </a:solidFill>
                <a:latin typeface="Consolas" panose="020B0609020204030204" pitchFamily="49" charset="0"/>
              </a:rPr>
              <a:t>gitTest</a:t>
            </a:r>
            <a:r>
              <a:rPr lang="en-US" sz="2000" dirty="0">
                <a:solidFill>
                  <a:schemeClr val="bg1"/>
                </a:solidFill>
                <a:latin typeface="Consolas" panose="020B0609020204030204" pitchFamily="49" charset="0"/>
              </a:rPr>
              <a:t>/test1</a:t>
            </a:r>
          </a:p>
          <a:p>
            <a:pPr marL="457200" lvl="1" indent="0">
              <a:buNone/>
            </a:pPr>
            <a:r>
              <a:rPr lang="en-US" sz="2000" dirty="0">
                <a:solidFill>
                  <a:schemeClr val="bg1"/>
                </a:solidFill>
                <a:latin typeface="Consolas" panose="020B0609020204030204" pitchFamily="49" charset="0"/>
              </a:rPr>
              <a:t>% code .</a:t>
            </a:r>
          </a:p>
          <a:p>
            <a:pPr marL="0" indent="0">
              <a:buNone/>
            </a:pPr>
            <a:r>
              <a:rPr lang="fr-CA" sz="2000" dirty="0">
                <a:solidFill>
                  <a:schemeClr val="bg1"/>
                </a:solidFill>
              </a:rPr>
              <a:t>Placer le contenu du fichier texte précédent dans l’éditeur et changer le « non » de la première ligne pour un « oui » puisqu’on fera le premier </a:t>
            </a:r>
            <a:r>
              <a:rPr lang="fr-CA" sz="2000" i="1" dirty="0">
                <a:solidFill>
                  <a:schemeClr val="bg1"/>
                </a:solidFill>
              </a:rPr>
              <a:t>commit</a:t>
            </a:r>
            <a:r>
              <a:rPr lang="fr-CA" sz="2000" dirty="0">
                <a:solidFill>
                  <a:schemeClr val="bg1"/>
                </a:solidFill>
              </a:rPr>
              <a:t> avant la création de la branche.  On sauve le fichier sous le nom branches.txt dans un répertoire quelconque de test de votre entrepôt:</a:t>
            </a:r>
          </a:p>
          <a:p>
            <a:pPr marL="0" indent="0">
              <a:buNone/>
            </a:pPr>
            <a:r>
              <a:rPr lang="fr-CA" sz="2000" dirty="0">
                <a:solidFill>
                  <a:schemeClr val="bg1"/>
                </a:solidFill>
              </a:rPr>
              <a:t>On fait un premier commit:</a:t>
            </a:r>
          </a:p>
          <a:p>
            <a:pPr marL="457200" lvl="1" indent="0">
              <a:buNone/>
            </a:pPr>
            <a:r>
              <a:rPr lang="fr-CA" sz="2000" dirty="0">
                <a:solidFill>
                  <a:schemeClr val="bg1"/>
                </a:solidFill>
                <a:latin typeface="Consolas" panose="020B0609020204030204" pitchFamily="49" charset="0"/>
              </a:rPr>
              <a:t>% git </a:t>
            </a:r>
            <a:r>
              <a:rPr lang="fr-CA" sz="2000" dirty="0" err="1">
                <a:solidFill>
                  <a:schemeClr val="bg1"/>
                </a:solidFill>
                <a:latin typeface="Consolas" panose="020B0609020204030204" pitchFamily="49" charset="0"/>
              </a:rPr>
              <a:t>add</a:t>
            </a:r>
            <a:r>
              <a:rPr lang="fr-CA" sz="2000" dirty="0">
                <a:solidFill>
                  <a:schemeClr val="bg1"/>
                </a:solidFill>
                <a:latin typeface="Consolas" panose="020B0609020204030204" pitchFamily="49" charset="0"/>
              </a:rPr>
              <a:t> branches.txt</a:t>
            </a:r>
          </a:p>
          <a:p>
            <a:pPr marL="457200" lvl="1" indent="0">
              <a:buNone/>
            </a:pPr>
            <a:r>
              <a:rPr lang="fr-CA" sz="2000" dirty="0">
                <a:solidFill>
                  <a:schemeClr val="bg1"/>
                </a:solidFill>
                <a:latin typeface="Consolas" panose="020B0609020204030204" pitchFamily="49" charset="0"/>
              </a:rPr>
              <a:t>% git commit -m "commit 1" . </a:t>
            </a:r>
          </a:p>
          <a:p>
            <a:pPr marL="0" indent="0">
              <a:buNone/>
            </a:pPr>
            <a:endParaRPr lang="fr-CA" sz="2000" dirty="0">
              <a:solidFill>
                <a:srgbClr val="FF0000"/>
              </a:solidFill>
            </a:endParaRP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7</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523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Deuxième étape: on branche!</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a:bodyPr>
          <a:lstStyle/>
          <a:p>
            <a:pPr marL="0" indent="0">
              <a:buNone/>
            </a:pPr>
            <a:r>
              <a:rPr lang="fr-CA" sz="2000" dirty="0">
                <a:solidFill>
                  <a:schemeClr val="bg1"/>
                </a:solidFill>
              </a:rPr>
              <a:t>Avant, vérifions le contenu du fichier:</a:t>
            </a:r>
          </a:p>
          <a:p>
            <a:pPr marL="457200" lvl="1" indent="0">
              <a:buNone/>
            </a:pPr>
            <a:r>
              <a:rPr lang="fr-CA" sz="2000" dirty="0">
                <a:solidFill>
                  <a:schemeClr val="bg1"/>
                </a:solidFill>
                <a:latin typeface="Consolas" panose="020B0609020204030204" pitchFamily="49" charset="0"/>
              </a:rPr>
              <a:t>% cat branches.txt</a:t>
            </a:r>
          </a:p>
          <a:p>
            <a:pPr marL="457200" lvl="1" indent="0">
              <a:buNone/>
            </a:pPr>
            <a:r>
              <a:rPr lang="fr-CA" sz="2000" dirty="0">
                <a:solidFill>
                  <a:schemeClr val="bg1"/>
                </a:solidFill>
                <a:latin typeface="Consolas" panose="020B0609020204030204" pitchFamily="49" charset="0"/>
              </a:rPr>
              <a:t>modification avant la création de la branche : </a:t>
            </a:r>
            <a:r>
              <a:rPr lang="fr-CA" sz="2000" dirty="0">
                <a:solidFill>
                  <a:srgbClr val="00B0F0"/>
                </a:solidFill>
                <a:latin typeface="Consolas" panose="020B0609020204030204" pitchFamily="49" charset="0"/>
              </a:rPr>
              <a:t>oui</a:t>
            </a:r>
          </a:p>
          <a:p>
            <a:pPr marL="457200" lvl="1" indent="0">
              <a:buNone/>
            </a:pPr>
            <a:r>
              <a:rPr lang="fr-CA" sz="2000" dirty="0">
                <a:solidFill>
                  <a:schemeClr val="bg1"/>
                </a:solidFill>
                <a:latin typeface="Consolas" panose="020B0609020204030204" pitchFamily="49" charset="0"/>
              </a:rPr>
              <a:t>modification dans la branche secondaire : non</a:t>
            </a:r>
          </a:p>
          <a:p>
            <a:pPr marL="457200" lvl="1" indent="0">
              <a:buNone/>
            </a:pPr>
            <a:r>
              <a:rPr lang="fr-CA" sz="2000" dirty="0">
                <a:solidFill>
                  <a:schemeClr val="bg1"/>
                </a:solidFill>
                <a:latin typeface="Consolas" panose="020B0609020204030204" pitchFamily="49" charset="0"/>
              </a:rPr>
              <a:t>ligne non modifiée pour aider à la fusion...</a:t>
            </a:r>
          </a:p>
          <a:p>
            <a:pPr marL="457200" lvl="1" indent="0">
              <a:buNone/>
            </a:pPr>
            <a:r>
              <a:rPr lang="fr-CA" sz="2000" dirty="0">
                <a:solidFill>
                  <a:schemeClr val="bg1"/>
                </a:solidFill>
                <a:latin typeface="Consolas" panose="020B0609020204030204" pitchFamily="49" charset="0"/>
              </a:rPr>
              <a:t>modification dans la branche master : non</a:t>
            </a:r>
          </a:p>
          <a:p>
            <a:pPr marL="0" indent="0">
              <a:buNone/>
            </a:pPr>
            <a:r>
              <a:rPr lang="en-US" sz="2000" dirty="0">
                <a:solidFill>
                  <a:schemeClr val="bg1"/>
                </a:solidFill>
              </a:rPr>
              <a:t>On </a:t>
            </a:r>
            <a:r>
              <a:rPr lang="en-US" sz="2000" dirty="0" err="1">
                <a:solidFill>
                  <a:schemeClr val="bg1"/>
                </a:solidFill>
              </a:rPr>
              <a:t>crée</a:t>
            </a:r>
            <a:r>
              <a:rPr lang="en-US" sz="2000" dirty="0">
                <a:solidFill>
                  <a:schemeClr val="bg1"/>
                </a:solidFill>
              </a:rPr>
              <a:t> la </a:t>
            </a:r>
            <a:r>
              <a:rPr lang="en-US" sz="2000" dirty="0" err="1">
                <a:solidFill>
                  <a:schemeClr val="bg1"/>
                </a:solidFill>
              </a:rPr>
              <a:t>branche</a:t>
            </a:r>
            <a:r>
              <a:rPr lang="en-US" sz="2000" dirty="0">
                <a:solidFill>
                  <a:schemeClr val="bg1"/>
                </a:solidFill>
              </a:rPr>
              <a:t> et on bascule </a:t>
            </a:r>
            <a:r>
              <a:rPr lang="en-US" sz="2000" dirty="0" err="1">
                <a:solidFill>
                  <a:schemeClr val="bg1"/>
                </a:solidFill>
              </a:rPr>
              <a:t>vers</a:t>
            </a:r>
            <a:r>
              <a:rPr lang="en-US" sz="2000" dirty="0">
                <a:solidFill>
                  <a:schemeClr val="bg1"/>
                </a:solidFill>
              </a:rPr>
              <a:t> </a:t>
            </a:r>
            <a:r>
              <a:rPr lang="en-US" sz="2000" dirty="0" err="1">
                <a:solidFill>
                  <a:schemeClr val="bg1"/>
                </a:solidFill>
              </a:rPr>
              <a:t>cette</a:t>
            </a:r>
            <a:r>
              <a:rPr lang="en-US" sz="2000" dirty="0">
                <a:solidFill>
                  <a:schemeClr val="bg1"/>
                </a:solidFill>
              </a:rPr>
              <a:t> </a:t>
            </a:r>
            <a:r>
              <a:rPr lang="en-US" sz="2000" dirty="0" err="1">
                <a:solidFill>
                  <a:schemeClr val="bg1"/>
                </a:solidFill>
              </a:rPr>
              <a:t>branche</a:t>
            </a:r>
            <a:r>
              <a:rPr lang="en-US" sz="2000" dirty="0">
                <a:solidFill>
                  <a:schemeClr val="bg1"/>
                </a:solidFill>
              </a:rPr>
              <a:t> </a:t>
            </a:r>
            <a:r>
              <a:rPr lang="en-US" sz="2000" dirty="0" err="1">
                <a:solidFill>
                  <a:schemeClr val="bg1"/>
                </a:solidFill>
              </a:rPr>
              <a:t>en</a:t>
            </a:r>
            <a:r>
              <a:rPr lang="en-US" sz="2000" dirty="0">
                <a:solidFill>
                  <a:schemeClr val="bg1"/>
                </a:solidFill>
              </a:rPr>
              <a:t> 2 </a:t>
            </a:r>
            <a:r>
              <a:rPr lang="en-US" sz="2000" dirty="0" err="1">
                <a:solidFill>
                  <a:schemeClr val="bg1"/>
                </a:solidFill>
              </a:rPr>
              <a:t>commandes</a:t>
            </a:r>
            <a:r>
              <a:rPr lang="en-US" sz="2000" dirty="0">
                <a:solidFill>
                  <a:schemeClr val="bg1"/>
                </a:solidFill>
              </a:rPr>
              <a:t>:</a:t>
            </a:r>
          </a:p>
          <a:p>
            <a:pPr marL="457200" lvl="1" indent="0">
              <a:buNone/>
            </a:pPr>
            <a:r>
              <a:rPr lang="fr-CA" sz="2000" dirty="0">
                <a:solidFill>
                  <a:schemeClr val="bg1"/>
                </a:solidFill>
                <a:latin typeface="Consolas" panose="020B0609020204030204" pitchFamily="49" charset="0"/>
              </a:rPr>
              <a:t>% git </a:t>
            </a:r>
            <a:r>
              <a:rPr lang="fr-CA" sz="2000" dirty="0" err="1">
                <a:solidFill>
                  <a:schemeClr val="bg1"/>
                </a:solidFill>
                <a:latin typeface="Consolas" panose="020B0609020204030204" pitchFamily="49" charset="0"/>
              </a:rPr>
              <a:t>branch</a:t>
            </a:r>
            <a:r>
              <a:rPr lang="fr-CA" sz="2000" dirty="0">
                <a:solidFill>
                  <a:schemeClr val="bg1"/>
                </a:solidFill>
                <a:latin typeface="Consolas" panose="020B0609020204030204" pitchFamily="49" charset="0"/>
              </a:rPr>
              <a:t> secondaire</a:t>
            </a:r>
          </a:p>
          <a:p>
            <a:pPr marL="457200" lvl="1" indent="0">
              <a:buNone/>
            </a:pPr>
            <a:r>
              <a:rPr lang="fr-CA" sz="2000" dirty="0">
                <a:solidFill>
                  <a:schemeClr val="bg1"/>
                </a:solidFill>
                <a:latin typeface="Consolas" panose="020B0609020204030204" pitchFamily="49" charset="0"/>
              </a:rPr>
              <a:t>% git </a:t>
            </a:r>
            <a:r>
              <a:rPr lang="fr-CA" sz="2000" dirty="0" err="1">
                <a:solidFill>
                  <a:schemeClr val="bg1"/>
                </a:solidFill>
                <a:latin typeface="Consolas" panose="020B0609020204030204" pitchFamily="49" charset="0"/>
              </a:rPr>
              <a:t>checkout</a:t>
            </a:r>
            <a:r>
              <a:rPr lang="fr-CA" sz="2000" dirty="0">
                <a:solidFill>
                  <a:schemeClr val="bg1"/>
                </a:solidFill>
                <a:latin typeface="Consolas" panose="020B0609020204030204" pitchFamily="49" charset="0"/>
              </a:rPr>
              <a:t> secondaire</a:t>
            </a:r>
          </a:p>
          <a:p>
            <a:pPr marL="457200" lvl="1" indent="0">
              <a:buNone/>
            </a:pPr>
            <a:r>
              <a:rPr lang="fr-CA" sz="2000" dirty="0">
                <a:solidFill>
                  <a:schemeClr val="bg1"/>
                </a:solidFill>
                <a:latin typeface="Consolas" panose="020B0609020204030204" pitchFamily="49" charset="0"/>
              </a:rPr>
              <a:t>% git </a:t>
            </a:r>
            <a:r>
              <a:rPr lang="fr-CA" sz="2000" dirty="0" err="1">
                <a:solidFill>
                  <a:schemeClr val="bg1"/>
                </a:solidFill>
                <a:latin typeface="Consolas" panose="020B0609020204030204" pitchFamily="49" charset="0"/>
              </a:rPr>
              <a:t>branch</a:t>
            </a:r>
            <a:r>
              <a:rPr lang="fr-CA" sz="2000" dirty="0">
                <a:solidFill>
                  <a:schemeClr val="bg1"/>
                </a:solidFill>
                <a:latin typeface="Consolas" panose="020B0609020204030204" pitchFamily="49" charset="0"/>
              </a:rPr>
              <a:t> -l </a:t>
            </a:r>
            <a:r>
              <a:rPr lang="fr-CA" sz="2000" dirty="0">
                <a:solidFill>
                  <a:srgbClr val="00B0F0"/>
                </a:solidFill>
                <a:latin typeface="Consolas" panose="020B0609020204030204" pitchFamily="49" charset="0"/>
              </a:rPr>
              <a:t>-v </a:t>
            </a:r>
          </a:p>
          <a:p>
            <a:pPr marL="457200" lvl="1" indent="0">
              <a:buNone/>
            </a:pPr>
            <a:r>
              <a:rPr lang="en-US" sz="2000" dirty="0">
                <a:solidFill>
                  <a:schemeClr val="bg1"/>
                </a:solidFill>
                <a:latin typeface="Consolas" panose="020B0609020204030204" pitchFamily="49" charset="0"/>
              </a:rPr>
              <a:t>  master     8fe5b704  commit 1</a:t>
            </a:r>
          </a:p>
          <a:p>
            <a:pPr marL="457200" lvl="1" indent="0">
              <a:buNone/>
            </a:pPr>
            <a:r>
              <a:rPr lang="en-US" sz="2000" dirty="0">
                <a:solidFill>
                  <a:srgbClr val="00B0F0"/>
                </a:solidFill>
                <a:latin typeface="Consolas" panose="020B0609020204030204" pitchFamily="49" charset="0"/>
              </a:rPr>
              <a:t>*</a:t>
            </a:r>
            <a:r>
              <a:rPr lang="en-US" sz="2000" dirty="0">
                <a:solidFill>
                  <a:schemeClr val="bg1"/>
                </a:solidFill>
                <a:latin typeface="Consolas" panose="020B0609020204030204" pitchFamily="49" charset="0"/>
              </a:rPr>
              <a:t> </a:t>
            </a:r>
            <a:r>
              <a:rPr lang="en-US" sz="2000" dirty="0" err="1">
                <a:solidFill>
                  <a:schemeClr val="bg1"/>
                </a:solidFill>
                <a:latin typeface="Consolas" panose="020B0609020204030204" pitchFamily="49" charset="0"/>
              </a:rPr>
              <a:t>secondaire</a:t>
            </a:r>
            <a:r>
              <a:rPr lang="en-US" sz="2000" dirty="0">
                <a:solidFill>
                  <a:schemeClr val="bg1"/>
                </a:solidFill>
                <a:latin typeface="Consolas" panose="020B0609020204030204" pitchFamily="49" charset="0"/>
              </a:rPr>
              <a:t> 8fe5b704  commit 1</a:t>
            </a:r>
            <a:endParaRPr lang="fr-CA" sz="2000" dirty="0">
              <a:solidFill>
                <a:schemeClr val="bg1"/>
              </a:solidFill>
              <a:latin typeface="Consolas" panose="020B0609020204030204" pitchFamily="49" charset="0"/>
            </a:endParaRPr>
          </a:p>
          <a:p>
            <a:pPr marL="0" indent="0">
              <a:buNone/>
            </a:pPr>
            <a:endParaRPr lang="fr-CA" sz="2000" dirty="0">
              <a:solidFill>
                <a:schemeClr val="bg1"/>
              </a:solidFill>
            </a:endParaRPr>
          </a:p>
          <a:p>
            <a:pPr marL="0" indent="0">
              <a:buNone/>
            </a:pPr>
            <a:endParaRPr lang="fr-CA" sz="2000" dirty="0">
              <a:solidFill>
                <a:srgbClr val="FF0000"/>
              </a:solidFill>
            </a:endParaRP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8</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0385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D4C3E1-61F8-4E6A-81F6-2EC896B469DA}"/>
              </a:ext>
            </a:extLst>
          </p:cNvPr>
          <p:cNvSpPr>
            <a:spLocks noGrp="1"/>
          </p:cNvSpPr>
          <p:nvPr>
            <p:ph type="title"/>
            <p:custDataLst>
              <p:tags r:id="rId1"/>
            </p:custDataLst>
          </p:nvPr>
        </p:nvSpPr>
        <p:spPr>
          <a:xfrm>
            <a:off x="838200" y="863600"/>
            <a:ext cx="10515600" cy="520700"/>
          </a:xfrm>
          <a:solidFill>
            <a:srgbClr val="FF0000"/>
          </a:solidFill>
        </p:spPr>
        <p:txBody>
          <a:bodyPr>
            <a:normAutofit/>
          </a:bodyPr>
          <a:lstStyle/>
          <a:p>
            <a:r>
              <a:rPr lang="fr-CA" sz="2800" b="1" dirty="0">
                <a:solidFill>
                  <a:schemeClr val="bg1"/>
                </a:solidFill>
                <a:latin typeface="Arial" panose="020B0604020202020204" pitchFamily="34" charset="0"/>
                <a:cs typeface="Arial" panose="020B0604020202020204" pitchFamily="34" charset="0"/>
              </a:rPr>
              <a:t>Troisième étape : on travaille dans la branche</a:t>
            </a:r>
          </a:p>
        </p:txBody>
      </p:sp>
      <p:sp>
        <p:nvSpPr>
          <p:cNvPr id="3" name="Espace réservé du contenu 2">
            <a:extLst>
              <a:ext uri="{FF2B5EF4-FFF2-40B4-BE49-F238E27FC236}">
                <a16:creationId xmlns:a16="http://schemas.microsoft.com/office/drawing/2014/main" id="{72368DFA-9C27-4F77-8FBE-769352C3B4B5}"/>
              </a:ext>
            </a:extLst>
          </p:cNvPr>
          <p:cNvSpPr>
            <a:spLocks noGrp="1"/>
          </p:cNvSpPr>
          <p:nvPr>
            <p:ph idx="1"/>
            <p:custDataLst>
              <p:tags r:id="rId2"/>
            </p:custDataLst>
          </p:nvPr>
        </p:nvSpPr>
        <p:spPr>
          <a:xfrm>
            <a:off x="838200" y="1513323"/>
            <a:ext cx="10515600" cy="4917877"/>
          </a:xfrm>
        </p:spPr>
        <p:txBody>
          <a:bodyPr>
            <a:normAutofit/>
          </a:bodyPr>
          <a:lstStyle/>
          <a:p>
            <a:pPr marL="0" indent="0">
              <a:buNone/>
            </a:pPr>
            <a:r>
              <a:rPr lang="fr-CA" sz="2000" dirty="0">
                <a:solidFill>
                  <a:schemeClr val="bg1"/>
                </a:solidFill>
              </a:rPr>
              <a:t>On peut faire autant de </a:t>
            </a:r>
            <a:r>
              <a:rPr lang="fr-CA" sz="2000" i="1" dirty="0" err="1">
                <a:solidFill>
                  <a:schemeClr val="bg1"/>
                </a:solidFill>
              </a:rPr>
              <a:t>commits</a:t>
            </a:r>
            <a:r>
              <a:rPr lang="fr-CA" sz="2000" dirty="0">
                <a:solidFill>
                  <a:schemeClr val="bg1"/>
                </a:solidFill>
              </a:rPr>
              <a:t> qu’on veut dans une branche et même créer une autre branche qui dérive de celle-ci.  On reste avec notre intention simple du départ avec le changement à la deuxième ligne de notre fichier texte pour marquer notre passage dans la branche.</a:t>
            </a:r>
          </a:p>
          <a:p>
            <a:pPr marL="457200" lvl="1" indent="0">
              <a:buNone/>
            </a:pPr>
            <a:r>
              <a:rPr lang="fr-CA" sz="1600" dirty="0">
                <a:solidFill>
                  <a:schemeClr val="bg1"/>
                </a:solidFill>
                <a:latin typeface="Consolas" panose="020B0609020204030204" pitchFamily="49" charset="0"/>
              </a:rPr>
              <a:t>% code .</a:t>
            </a:r>
            <a:endParaRPr lang="en-US" sz="1600" dirty="0">
              <a:solidFill>
                <a:schemeClr val="bg1"/>
              </a:solidFill>
              <a:latin typeface="Consolas" panose="020B0609020204030204" pitchFamily="49" charset="0"/>
            </a:endParaRPr>
          </a:p>
          <a:p>
            <a:pPr marL="457200" lvl="1" indent="0">
              <a:buNone/>
            </a:pPr>
            <a:r>
              <a:rPr lang="en-US" sz="1600" dirty="0">
                <a:solidFill>
                  <a:schemeClr val="bg1"/>
                </a:solidFill>
                <a:latin typeface="Consolas" panose="020B0609020204030204" pitchFamily="49" charset="0"/>
              </a:rPr>
              <a:t>% git add branches.txt</a:t>
            </a:r>
          </a:p>
          <a:p>
            <a:pPr marL="457200" lvl="1" indent="0">
              <a:buNone/>
            </a:pPr>
            <a:r>
              <a:rPr lang="en-US" sz="1600" dirty="0">
                <a:solidFill>
                  <a:schemeClr val="bg1"/>
                </a:solidFill>
                <a:latin typeface="Consolas" panose="020B0609020204030204" pitchFamily="49" charset="0"/>
              </a:rPr>
              <a:t>% git commit –m "commit 2" .</a:t>
            </a:r>
          </a:p>
          <a:p>
            <a:pPr marL="457200" lvl="1" indent="0">
              <a:buNone/>
            </a:pPr>
            <a:r>
              <a:rPr lang="fr-CA" sz="1600" dirty="0">
                <a:solidFill>
                  <a:schemeClr val="bg1"/>
                </a:solidFill>
                <a:latin typeface="Consolas" panose="020B0609020204030204" pitchFamily="49" charset="0"/>
              </a:rPr>
              <a:t>% </a:t>
            </a:r>
            <a:r>
              <a:rPr lang="fr-CA" sz="1600" dirty="0">
                <a:solidFill>
                  <a:srgbClr val="00B0F0"/>
                </a:solidFill>
                <a:latin typeface="Consolas" panose="020B0609020204030204" pitchFamily="49" charset="0"/>
              </a:rPr>
              <a:t>more</a:t>
            </a:r>
            <a:r>
              <a:rPr lang="fr-CA" sz="1600" dirty="0">
                <a:solidFill>
                  <a:schemeClr val="bg1"/>
                </a:solidFill>
                <a:latin typeface="Consolas" panose="020B0609020204030204" pitchFamily="49" charset="0"/>
              </a:rPr>
              <a:t> branches.txt</a:t>
            </a:r>
          </a:p>
          <a:p>
            <a:pPr marL="457200" lvl="1" indent="0">
              <a:buNone/>
            </a:pPr>
            <a:r>
              <a:rPr lang="fr-CA" sz="1600" dirty="0">
                <a:solidFill>
                  <a:schemeClr val="bg1"/>
                </a:solidFill>
                <a:latin typeface="Consolas" panose="020B0609020204030204" pitchFamily="49" charset="0"/>
              </a:rPr>
              <a:t>modification avant la création de la branche : oui</a:t>
            </a:r>
          </a:p>
          <a:p>
            <a:pPr marL="457200" lvl="1" indent="0">
              <a:buNone/>
            </a:pPr>
            <a:r>
              <a:rPr lang="fr-CA" sz="1600" dirty="0">
                <a:solidFill>
                  <a:schemeClr val="bg1"/>
                </a:solidFill>
                <a:latin typeface="Consolas" panose="020B0609020204030204" pitchFamily="49" charset="0"/>
              </a:rPr>
              <a:t>modification dans la branche secondaire : </a:t>
            </a:r>
            <a:r>
              <a:rPr lang="fr-CA" sz="1600" dirty="0">
                <a:solidFill>
                  <a:srgbClr val="00B0F0"/>
                </a:solidFill>
                <a:latin typeface="Consolas" panose="020B0609020204030204" pitchFamily="49" charset="0"/>
              </a:rPr>
              <a:t>oui</a:t>
            </a:r>
          </a:p>
          <a:p>
            <a:pPr marL="457200" lvl="1" indent="0">
              <a:buNone/>
            </a:pPr>
            <a:r>
              <a:rPr lang="fr-CA" sz="1600" dirty="0">
                <a:solidFill>
                  <a:schemeClr val="bg1"/>
                </a:solidFill>
                <a:latin typeface="Consolas" panose="020B0609020204030204" pitchFamily="49" charset="0"/>
              </a:rPr>
              <a:t>ligne non modifiée pour aider à la fusion...</a:t>
            </a:r>
            <a:endParaRPr lang="fr-CA" sz="1600" dirty="0">
              <a:solidFill>
                <a:srgbClr val="00B0F0"/>
              </a:solidFill>
              <a:latin typeface="Consolas" panose="020B0609020204030204" pitchFamily="49" charset="0"/>
            </a:endParaRPr>
          </a:p>
          <a:p>
            <a:pPr marL="457200" lvl="1" indent="0">
              <a:buNone/>
            </a:pPr>
            <a:r>
              <a:rPr lang="fr-CA" sz="1600" dirty="0">
                <a:solidFill>
                  <a:schemeClr val="bg1"/>
                </a:solidFill>
                <a:latin typeface="Consolas" panose="020B0609020204030204" pitchFamily="49" charset="0"/>
              </a:rPr>
              <a:t>modification dans la branche master : non</a:t>
            </a:r>
          </a:p>
          <a:p>
            <a:pPr marL="0" indent="0">
              <a:buNone/>
            </a:pPr>
            <a:r>
              <a:rPr lang="fr-CA" sz="2000" dirty="0">
                <a:solidFill>
                  <a:schemeClr val="bg1"/>
                </a:solidFill>
              </a:rPr>
              <a:t>Ce sera la seule modification dans la branche.  </a:t>
            </a:r>
            <a:r>
              <a:rPr lang="fr-CA" sz="2000" dirty="0">
                <a:solidFill>
                  <a:srgbClr val="FF0000"/>
                </a:solidFill>
              </a:rPr>
              <a:t>Important</a:t>
            </a:r>
            <a:r>
              <a:rPr lang="fr-CA" sz="2000" dirty="0">
                <a:solidFill>
                  <a:schemeClr val="bg1"/>
                </a:solidFill>
              </a:rPr>
              <a:t> : il est important d’avoir fait un </a:t>
            </a:r>
            <a:r>
              <a:rPr lang="fr-CA" sz="2000" i="1" dirty="0">
                <a:solidFill>
                  <a:schemeClr val="bg1"/>
                </a:solidFill>
              </a:rPr>
              <a:t>commit</a:t>
            </a:r>
            <a:r>
              <a:rPr lang="fr-CA" sz="2000" dirty="0">
                <a:solidFill>
                  <a:schemeClr val="bg1"/>
                </a:solidFill>
              </a:rPr>
              <a:t> de toutes les modifications dans une branche avant de changer de branche, car on revient toujours dans une branche au dernier commit dans cette branche pour ce qui est de l’état des fichiers.  </a:t>
            </a:r>
          </a:p>
          <a:p>
            <a:pPr marL="0" indent="0">
              <a:buNone/>
            </a:pPr>
            <a:r>
              <a:rPr lang="fr-CA" sz="2000" dirty="0">
                <a:solidFill>
                  <a:schemeClr val="bg1"/>
                </a:solidFill>
              </a:rPr>
              <a:t>On peut contourner ce problème et donc conserver des modifications non « </a:t>
            </a:r>
            <a:r>
              <a:rPr lang="fr-CA" sz="2000" dirty="0" err="1">
                <a:solidFill>
                  <a:schemeClr val="bg1"/>
                </a:solidFill>
              </a:rPr>
              <a:t>commitées</a:t>
            </a:r>
            <a:r>
              <a:rPr lang="fr-CA" sz="2000" dirty="0">
                <a:solidFill>
                  <a:schemeClr val="bg1"/>
                </a:solidFill>
              </a:rPr>
              <a:t> » dans une branche et les retrouver plus tard (commande </a:t>
            </a:r>
            <a:r>
              <a:rPr lang="fr-CA" sz="2000" i="1" dirty="0">
                <a:solidFill>
                  <a:schemeClr val="bg1"/>
                </a:solidFill>
              </a:rPr>
              <a:t>git </a:t>
            </a:r>
            <a:r>
              <a:rPr lang="fr-CA" sz="2000" i="1" dirty="0" err="1">
                <a:solidFill>
                  <a:schemeClr val="bg1"/>
                </a:solidFill>
              </a:rPr>
              <a:t>stash</a:t>
            </a:r>
            <a:r>
              <a:rPr lang="fr-CA" sz="2000" dirty="0">
                <a:solidFill>
                  <a:schemeClr val="bg1"/>
                </a:solidFill>
              </a:rPr>
              <a:t>) mais c’est compliqué…</a:t>
            </a:r>
          </a:p>
          <a:p>
            <a:pPr marL="0" indent="0">
              <a:buNone/>
            </a:pPr>
            <a:endParaRPr lang="fr-CA" sz="2000" dirty="0">
              <a:solidFill>
                <a:srgbClr val="FF0000"/>
              </a:solidFill>
            </a:endParaRPr>
          </a:p>
        </p:txBody>
      </p:sp>
      <p:sp>
        <p:nvSpPr>
          <p:cNvPr id="6" name="ZoneTexte 5">
            <a:extLst>
              <a:ext uri="{FF2B5EF4-FFF2-40B4-BE49-F238E27FC236}">
                <a16:creationId xmlns:a16="http://schemas.microsoft.com/office/drawing/2014/main" id="{24B16360-C7CE-4FB1-8E3C-954BE2B1B2C4}"/>
              </a:ext>
            </a:extLst>
          </p:cNvPr>
          <p:cNvSpPr txBox="1"/>
          <p:nvPr>
            <p:custDataLst>
              <p:tags r:id="rId3"/>
            </p:custDataLst>
          </p:nvPr>
        </p:nvSpPr>
        <p:spPr>
          <a:xfrm>
            <a:off x="838200" y="426800"/>
            <a:ext cx="10515600" cy="307777"/>
          </a:xfrm>
          <a:prstGeom prst="rect">
            <a:avLst/>
          </a:prstGeom>
          <a:noFill/>
        </p:spPr>
        <p:txBody>
          <a:bodyPr wrap="square" rtlCol="0">
            <a:spAutoFit/>
          </a:bodyPr>
          <a:lstStyle/>
          <a:p>
            <a:r>
              <a:rPr lang="fr-CA" sz="1400" dirty="0">
                <a:solidFill>
                  <a:schemeClr val="bg1"/>
                </a:solidFill>
                <a:latin typeface="Arial" panose="020B0604020202020204" pitchFamily="34" charset="0"/>
                <a:cs typeface="Arial" panose="020B0604020202020204" pitchFamily="34" charset="0"/>
              </a:rPr>
              <a:t>INF1900				GIT : le </a:t>
            </a:r>
            <a:r>
              <a:rPr lang="fr-CA" sz="1400" dirty="0" err="1">
                <a:solidFill>
                  <a:schemeClr val="bg1"/>
                </a:solidFill>
                <a:latin typeface="Arial" panose="020B0604020202020204" pitchFamily="34" charset="0"/>
                <a:cs typeface="Arial" panose="020B0604020202020204" pitchFamily="34" charset="0"/>
              </a:rPr>
              <a:t>deuxi</a:t>
            </a:r>
            <a:r>
              <a:rPr lang="en-CA" sz="1400" dirty="0" err="1">
                <a:solidFill>
                  <a:schemeClr val="bg1"/>
                </a:solidFill>
                <a:latin typeface="Arial" panose="020B0604020202020204" pitchFamily="34" charset="0"/>
                <a:cs typeface="Arial" panose="020B0604020202020204" pitchFamily="34" charset="0"/>
              </a:rPr>
              <a:t>ème</a:t>
            </a:r>
            <a:r>
              <a:rPr lang="en-CA" sz="1400" dirty="0">
                <a:solidFill>
                  <a:schemeClr val="bg1"/>
                </a:solidFill>
                <a:latin typeface="Arial" panose="020B0604020202020204" pitchFamily="34" charset="0"/>
                <a:cs typeface="Arial" panose="020B0604020202020204" pitchFamily="34" charset="0"/>
              </a:rPr>
              <a:t> </a:t>
            </a:r>
            <a:r>
              <a:rPr lang="en-CA" sz="1400" dirty="0" err="1">
                <a:solidFill>
                  <a:schemeClr val="bg1"/>
                </a:solidFill>
                <a:latin typeface="Arial" panose="020B0604020202020204" pitchFamily="34" charset="0"/>
                <a:cs typeface="Arial" panose="020B0604020202020204" pitchFamily="34" charset="0"/>
              </a:rPr>
              <a:t>exemple</a:t>
            </a:r>
            <a:r>
              <a:rPr lang="en-CA" sz="1400" dirty="0">
                <a:solidFill>
                  <a:schemeClr val="bg1"/>
                </a:solidFill>
                <a:latin typeface="Arial" panose="020B0604020202020204" pitchFamily="34" charset="0"/>
                <a:cs typeface="Arial" panose="020B0604020202020204" pitchFamily="34" charset="0"/>
              </a:rPr>
              <a:t> </a:t>
            </a:r>
            <a:r>
              <a:rPr lang="fr-CA" sz="1400" dirty="0">
                <a:solidFill>
                  <a:schemeClr val="bg1"/>
                </a:solidFill>
                <a:latin typeface="Arial" panose="020B0604020202020204" pitchFamily="34" charset="0"/>
                <a:cs typeface="Arial" panose="020B0604020202020204" pitchFamily="34" charset="0"/>
              </a:rPr>
              <a:t>					</a:t>
            </a:r>
            <a:fld id="{D6B880EE-E96A-4CC2-9F05-896C9CF11A09}" type="slidenum">
              <a:rPr lang="fr-CA" sz="1400" smtClean="0">
                <a:solidFill>
                  <a:schemeClr val="bg1"/>
                </a:solidFill>
                <a:latin typeface="Arial" panose="020B0604020202020204" pitchFamily="34" charset="0"/>
                <a:cs typeface="Arial" panose="020B0604020202020204" pitchFamily="34" charset="0"/>
              </a:rPr>
              <a:t>9</a:t>
            </a:fld>
            <a:endParaRPr lang="fr-CA" sz="1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02147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2"/>
</p:tagLst>
</file>

<file path=ppt/tags/tag41.xml><?xml version="1.0" encoding="utf-8"?>
<p:tagLst xmlns:a="http://schemas.openxmlformats.org/drawingml/2006/main" xmlns:r="http://schemas.openxmlformats.org/officeDocument/2006/relationships" xmlns:p="http://schemas.openxmlformats.org/presentationml/2006/main">
  <p:tag name="NUM" val="3"/>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2545</TotalTime>
  <Words>2072</Words>
  <Application>Microsoft Office PowerPoint</Application>
  <PresentationFormat>Grand écran</PresentationFormat>
  <Paragraphs>148</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Consolas</vt:lpstr>
      <vt:lpstr>Wingdings</vt:lpstr>
      <vt:lpstr>Thème Office</vt:lpstr>
      <vt:lpstr>INF1900: PROJET DE CONCEPTION D’UN SYSTÈME EMBARQUÉ  GIT :  POUR DÉBUTER AVEC LES BRANCHES</vt:lpstr>
      <vt:lpstr>Contexte:</vt:lpstr>
      <vt:lpstr>Bon à savoir avant de commencer:</vt:lpstr>
      <vt:lpstr>On commence:</vt:lpstr>
      <vt:lpstr>L’exercice:</vt:lpstr>
      <vt:lpstr>Présentation PowerPoint</vt:lpstr>
      <vt:lpstr>Première étape : avant le branchement</vt:lpstr>
      <vt:lpstr>Deuxième étape: on branche!</vt:lpstr>
      <vt:lpstr>Troisième étape : on travaille dans la branche</vt:lpstr>
      <vt:lpstr>Quatrième étape : on revient dans la branche master</vt:lpstr>
      <vt:lpstr>Cinquième étape : on observe le résultat</vt:lpstr>
      <vt:lpstr>Sixième étape : on fusionne!</vt:lpstr>
      <vt:lpstr>Un mot sur le git rebase</vt:lpstr>
      <vt:lpstr>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INF1900: PROJET DE CONCEPTION D’UN SYSTÈME EMBARQUÉ  TRAVAIL PRATIQUE 8: STRATÉGIES DE DÉBOGAGE</dc:title>
  <dc:creator>Jérôme Collin</dc:creator>
  <cp:lastModifiedBy>Jérôme Collin</cp:lastModifiedBy>
  <cp:revision>94</cp:revision>
  <dcterms:created xsi:type="dcterms:W3CDTF">2020-10-25T16:45:50Z</dcterms:created>
  <dcterms:modified xsi:type="dcterms:W3CDTF">2023-10-14T02:52:05Z</dcterms:modified>
</cp:coreProperties>
</file>