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8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B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74" d="100"/>
          <a:sy n="174" d="100"/>
        </p:scale>
        <p:origin x="1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9FD1-131F-4BE4-9027-5ACCB80B6FA8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8611-F0FD-4C91-ABBB-3E7DE878D5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99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2899-3D79-4BFE-A18D-54305BBA4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6BDF0A-3A47-4ED9-A914-761346405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5ACC1E-82E3-4CE7-8EF9-279EDF3D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22780-666A-4691-9329-1563BFC7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543AA-21FE-406D-9B38-66D5DDC2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815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79D14-EFD7-4FCA-AF52-6008D99A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F0EFE4-D914-4D93-B82D-9903797E1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5B0F6-607B-4981-96E4-870046F4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D4160-644F-4426-83D7-DFA9692B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D36A08-9647-48D9-8753-C3D5DB8F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68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2AE9D1-1EC2-4C8B-B79E-FB488CD18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626722-D0D7-433F-BD46-FFA6117CA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B1FFDB-F18C-4AF8-A225-07345165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42720-B159-4F05-A31F-798205B9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C826EC-45BC-4173-A206-5EB3F110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877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319C4-3411-49EC-88C7-A2B0CF25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0CC50-9BF3-4117-9788-EC72B4F4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76908F-E3E2-46AB-81D3-7B615659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B253F-1152-4834-B115-39A3016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89CD4-D8FC-4FB9-9D78-9C672B49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87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A7AAE-13F2-44A2-8F72-C36F46B5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4168E3-0216-490E-B3EE-69313E228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46D915-6CF5-4886-8EA4-698C64C6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11F89-2D1C-4A00-A16F-780E424A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C847A-FCC7-4A51-892C-5692E9EE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26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D5077-031E-4900-B8AF-F46C47FE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A5711-6AA1-401A-BC27-B23C2B2EF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EB888A-D83D-488F-8FB1-CDE85FDB9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3791E3-3F70-4982-AA46-319B8335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937651-78DC-4B54-B2E2-75185C70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314A5D-BDB1-44CE-8586-9EC35B4F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03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263C3-D4BA-48B0-9C34-0F7FF83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E374B9-1FB9-4E28-991C-D3398EB7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454E0F-460E-4D9C-A75F-07447753F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0CF072-F310-46A7-B94D-88245AF0B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174BA9-7804-4029-9B4E-44A6D66B9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8865F3-E178-4AE2-BC9C-3FEDB67A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CA088E-C858-4CF8-90CB-5BF23266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047C0D-27B9-4EC2-961A-8C7EBF15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80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49E40-3848-4246-91C0-A5D35E25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202D33-07C0-47D4-B66C-94E69ABF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9E4E49-83EA-4627-AC3B-FF357B83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409DA0-2B43-40C7-8E91-456EB343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366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B2F2B0-AB88-475E-88E3-E8E0FB9E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DFCEC0-5B8F-4271-832D-005A0A41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5734E6-2301-43E9-A61A-53CE0114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584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3ADFB-13F3-4CAF-98A8-DFF7C9C1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D1DBB0-A4B6-4C6E-BEA6-7349328B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97E67B-EBE2-4CD7-B928-BF113E223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D38295-8F6A-48A3-AB1E-A1E8703A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2BDDFE-C897-4B56-97A2-E3819B2A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B63F12-9A35-4408-ACBA-64CE2843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454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D7980-8295-4291-8803-8965D024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245B7A-976E-49E6-A5C7-25595E258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90A395-E20C-4D0B-89C6-CC2881A9B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72F423-B0E4-4A83-B699-1CB46D42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BF9855-ADEF-4E97-91BE-D59115C4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52B5C6-8CF1-41A1-A13A-DAD239DD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50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7F9CD8-6724-4E6E-91F2-FE354369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7A0F45-8498-4EF5-88A7-EFDF5E1C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9380D-27D2-4A89-9F22-DE2110E98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74EB-F2A3-48FA-9B87-84B99BD2ECF4}" type="datetimeFigureOut">
              <a:rPr lang="fr-CA" smtClean="0"/>
              <a:t>2025-01-29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4D3F5F-AFFD-4BB7-AA91-6439DCF70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9C7D0B-DFCC-47E0-9D7E-6172AF230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E765-894C-4B99-A208-540ADF252F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08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B1B33-4589-4FB0-9498-2CD0CF13D0E5}"/>
              </a:ext>
            </a:extLst>
          </p:cNvPr>
          <p:cNvSpPr/>
          <p:nvPr/>
        </p:nvSpPr>
        <p:spPr>
          <a:xfrm>
            <a:off x="675248" y="527905"/>
            <a:ext cx="10841504" cy="306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E92A0D-139E-492E-A4AF-AC2382B7D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436464"/>
            <a:ext cx="11010093" cy="312112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DE CONCEPTION D</a:t>
            </a:r>
            <a:r>
              <a:rPr lang="fr-CA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’UN SYSTÈME EMBARQUÉ</a:t>
            </a:r>
            <a:br>
              <a:rPr lang="fr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000" b="1" dirty="0">
                <a:solidFill>
                  <a:srgbClr val="F5B2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PRATIQUE 4: </a:t>
            </a:r>
            <a:br>
              <a:rPr lang="fr-CA" sz="4000" b="1" dirty="0">
                <a:solidFill>
                  <a:srgbClr val="F5B20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REGISTRES ET PÉRIPHÉRIQUES INTERNES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CFEA02-3E0E-411A-8DCA-866900F2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49" y="3849510"/>
            <a:ext cx="10958733" cy="24387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CA" sz="3600" dirty="0">
                <a:solidFill>
                  <a:schemeClr val="bg1"/>
                </a:solidFill>
              </a:rPr>
              <a:t>Jérôme Collin, </a:t>
            </a:r>
            <a:r>
              <a:rPr lang="fr-CA" sz="3600" dirty="0" err="1">
                <a:solidFill>
                  <a:schemeClr val="bg1"/>
                </a:solidFill>
              </a:rPr>
              <a:t>ing</a:t>
            </a:r>
            <a:r>
              <a:rPr lang="fr-CA" sz="3600" dirty="0">
                <a:solidFill>
                  <a:schemeClr val="bg1"/>
                </a:solidFill>
              </a:rPr>
              <a:t>. </a:t>
            </a:r>
            <a:r>
              <a:rPr lang="fr-CA" sz="3600" dirty="0" err="1">
                <a:solidFill>
                  <a:schemeClr val="bg1"/>
                </a:solidFill>
              </a:rPr>
              <a:t>M.Sc.A</a:t>
            </a:r>
            <a:endParaRPr lang="fr-CA" sz="3600" dirty="0">
              <a:solidFill>
                <a:schemeClr val="bg1"/>
              </a:solidFill>
            </a:endParaRPr>
          </a:p>
          <a:p>
            <a:pPr algn="l"/>
            <a:r>
              <a:rPr lang="fr-CA" sz="3600" dirty="0">
                <a:solidFill>
                  <a:schemeClr val="bg1"/>
                </a:solidFill>
              </a:rPr>
              <a:t>Responsable du cours et enseignant</a:t>
            </a:r>
          </a:p>
          <a:p>
            <a:pPr algn="l"/>
            <a:endParaRPr lang="fr-CA" sz="3600" dirty="0">
              <a:solidFill>
                <a:schemeClr val="bg1"/>
              </a:solidFill>
            </a:endParaRPr>
          </a:p>
          <a:p>
            <a:pPr algn="l"/>
            <a:r>
              <a:rPr lang="fr-CA" sz="3600" dirty="0">
                <a:solidFill>
                  <a:schemeClr val="bg1"/>
                </a:solidFill>
              </a:rPr>
              <a:t>Département de génie informatique et</a:t>
            </a:r>
          </a:p>
          <a:p>
            <a:pPr algn="l"/>
            <a:r>
              <a:rPr lang="fr-CA" sz="3600" dirty="0">
                <a:solidFill>
                  <a:schemeClr val="bg1"/>
                </a:solidFill>
              </a:rPr>
              <a:t>génie logiciel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7AC7A4-9ED4-4D0E-B8E5-76D7E3D9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6323" y="4669769"/>
            <a:ext cx="3947658" cy="1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37D884C-9963-442C-BCF8-B3F7167A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F252D9-F07D-45E2-B407-6EDA5DB2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8" y="980722"/>
            <a:ext cx="5238290" cy="54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2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97B4693-EFC0-4E5F-BDF5-C7D7BE4C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3A254F-31DC-44D2-8FC4-BB212175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363"/>
            <a:ext cx="62293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7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7B5378F-5424-454E-8E6D-1FC5510A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BF94F0-C2A9-42BD-937A-E5905CF42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68" y="1579123"/>
            <a:ext cx="7510144" cy="46930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C138-AAE0-46BB-ADF3-60C9B56E0855}"/>
              </a:ext>
            </a:extLst>
          </p:cNvPr>
          <p:cNvSpPr/>
          <p:nvPr/>
        </p:nvSpPr>
        <p:spPr>
          <a:xfrm>
            <a:off x="7343323" y="1873285"/>
            <a:ext cx="10626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fr-CA" dirty="0">
                <a:solidFill>
                  <a:srgbClr val="FF0000"/>
                </a:solidFill>
                <a:latin typeface="Liberation Sans"/>
              </a:rPr>
              <a:t>Vers </a:t>
            </a:r>
            <a:r>
              <a:rPr lang="fr-CA" dirty="0" err="1">
                <a:solidFill>
                  <a:srgbClr val="FF0000"/>
                </a:solidFill>
                <a:latin typeface="Liberation Sans"/>
              </a:rPr>
              <a:t>PINx</a:t>
            </a:r>
            <a:endParaRPr lang="fr-CA" dirty="0">
              <a:solidFill>
                <a:prstClr val="black"/>
              </a:solidFill>
              <a:latin typeface="Lohit Devanagari"/>
            </a:endParaRPr>
          </a:p>
          <a:p>
            <a:pPr marR="0" algn="ctr"/>
            <a:r>
              <a:rPr lang="fr-CA" dirty="0">
                <a:solidFill>
                  <a:srgbClr val="FF0000"/>
                </a:solidFill>
                <a:latin typeface="Liberation Sans"/>
              </a:rPr>
              <a:t>Aussi</a:t>
            </a:r>
            <a:endParaRPr lang="fr-CA" dirty="0">
              <a:solidFill>
                <a:prstClr val="black"/>
              </a:solidFill>
              <a:latin typeface="Lohit Devanagari"/>
            </a:endParaRPr>
          </a:p>
          <a:p>
            <a:pPr marR="0" algn="ctr"/>
            <a:r>
              <a:rPr lang="fr-CA" sz="4000" dirty="0">
                <a:solidFill>
                  <a:srgbClr val="FF0000"/>
                </a:solidFill>
                <a:latin typeface="Liberation Sans"/>
              </a:rPr>
              <a:t>↑</a:t>
            </a:r>
            <a:endParaRPr lang="fr-CA" dirty="0">
              <a:solidFill>
                <a:prstClr val="black"/>
              </a:solidFill>
              <a:latin typeface="Lohit Devanaga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315A1-3718-4D71-AB43-4F567BA5CB07}"/>
              </a:ext>
            </a:extLst>
          </p:cNvPr>
          <p:cNvSpPr/>
          <p:nvPr/>
        </p:nvSpPr>
        <p:spPr>
          <a:xfrm>
            <a:off x="1910922" y="2027402"/>
            <a:ext cx="358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fr-CA" sz="6000" dirty="0">
                <a:solidFill>
                  <a:srgbClr val="FF0000"/>
                </a:solidFill>
                <a:latin typeface="Liberation Sans"/>
              </a:rPr>
              <a:t>{</a:t>
            </a:r>
            <a:endParaRPr lang="fr-CA" sz="6000" dirty="0">
              <a:solidFill>
                <a:prstClr val="black"/>
              </a:solidFill>
              <a:latin typeface="Lohit Devanaga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13E706-E044-4548-A313-2C9F5BEF0179}"/>
              </a:ext>
            </a:extLst>
          </p:cNvPr>
          <p:cNvSpPr/>
          <p:nvPr/>
        </p:nvSpPr>
        <p:spPr>
          <a:xfrm>
            <a:off x="688240" y="2365956"/>
            <a:ext cx="1332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fr-CA" sz="1600" b="1" dirty="0">
                <a:solidFill>
                  <a:srgbClr val="FF0000"/>
                </a:solidFill>
                <a:latin typeface="Liberation Sans"/>
              </a:rPr>
              <a:t>De </a:t>
            </a:r>
            <a:r>
              <a:rPr lang="fr-CA" sz="1600" b="1" dirty="0" err="1">
                <a:solidFill>
                  <a:srgbClr val="FF0000"/>
                </a:solidFill>
                <a:latin typeface="Liberation Sans"/>
              </a:rPr>
              <a:t>TCCRnX</a:t>
            </a:r>
            <a:endParaRPr lang="fr-CA" sz="1600" dirty="0">
              <a:solidFill>
                <a:prstClr val="black"/>
              </a:solidFill>
              <a:latin typeface="Lohit Devanaga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72DB02E-17D8-462D-8B03-A67AC0B5C536}"/>
                  </a:ext>
                </a:extLst>
              </p:cNvPr>
              <p:cNvSpPr txBox="1"/>
              <p:nvPr/>
            </p:nvSpPr>
            <p:spPr>
              <a:xfrm>
                <a:off x="5640859" y="2971800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72DB02E-17D8-462D-8B03-A67AC0B5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2971800"/>
                <a:ext cx="266098" cy="276999"/>
              </a:xfrm>
              <a:prstGeom prst="rect">
                <a:avLst/>
              </a:prstGeom>
              <a:blipFill>
                <a:blip r:embed="rId3"/>
                <a:stretch>
                  <a:fillRect l="-11364" r="-1136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59D1207-8B16-4D74-92A5-8D5285C426B5}"/>
                  </a:ext>
                </a:extLst>
              </p:cNvPr>
              <p:cNvSpPr txBox="1"/>
              <p:nvPr/>
            </p:nvSpPr>
            <p:spPr>
              <a:xfrm>
                <a:off x="3484606" y="3689023"/>
                <a:ext cx="13558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>
                    <a:solidFill>
                      <a:srgbClr val="FF0000"/>
                    </a:solidFill>
                  </a:rPr>
                  <a:t>CPU</a:t>
                </a:r>
                <a:r>
                  <a:rPr lang="fr-CA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endParaRPr lang="fr-CA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59D1207-8B16-4D74-92A5-8D5285C42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606" y="3689023"/>
                <a:ext cx="1355807" cy="584775"/>
              </a:xfrm>
              <a:prstGeom prst="rect">
                <a:avLst/>
              </a:prstGeom>
              <a:blipFill>
                <a:blip r:embed="rId4"/>
                <a:stretch>
                  <a:fillRect l="-4054" b="-8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BA6AFC9-493F-42C5-A9E0-D751EAA4E00E}"/>
              </a:ext>
            </a:extLst>
          </p:cNvPr>
          <p:cNvSpPr/>
          <p:nvPr/>
        </p:nvSpPr>
        <p:spPr>
          <a:xfrm>
            <a:off x="5640859" y="4046949"/>
            <a:ext cx="2030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fr-CA" b="1" dirty="0">
                <a:solidFill>
                  <a:srgbClr val="FF0000"/>
                </a:solidFill>
                <a:latin typeface="Liberation Sans"/>
              </a:rPr>
              <a:t>En C++ :</a:t>
            </a:r>
            <a:endParaRPr lang="fr-CA" dirty="0">
              <a:solidFill>
                <a:prstClr val="black"/>
              </a:solidFill>
              <a:latin typeface="Lohit Devanagari"/>
            </a:endParaRPr>
          </a:p>
          <a:p>
            <a:pPr marR="0"/>
            <a:r>
              <a:rPr lang="fr-CA" b="1" dirty="0" err="1">
                <a:solidFill>
                  <a:srgbClr val="FF0000"/>
                </a:solidFill>
                <a:latin typeface="Liberation Sans"/>
              </a:rPr>
              <a:t>PORTx</a:t>
            </a:r>
            <a:r>
              <a:rPr lang="fr-CA" b="1" dirty="0">
                <a:solidFill>
                  <a:srgbClr val="FF0000"/>
                </a:solidFill>
                <a:latin typeface="Liberation Sans"/>
              </a:rPr>
              <a:t> = 0xXY;</a:t>
            </a:r>
            <a:endParaRPr lang="fr-CA" dirty="0">
              <a:solidFill>
                <a:prstClr val="black"/>
              </a:solidFill>
              <a:latin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61690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de minuterie: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Normal : pour compter le plus simplement.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CTC : Clear </a:t>
            </a:r>
            <a:r>
              <a:rPr lang="fr-CA" dirty="0" err="1">
                <a:solidFill>
                  <a:schemeClr val="bg1"/>
                </a:solidFill>
              </a:rPr>
              <a:t>Timer</a:t>
            </a:r>
            <a:r>
              <a:rPr lang="fr-CA" dirty="0">
                <a:solidFill>
                  <a:schemeClr val="bg1"/>
                </a:solidFill>
              </a:rPr>
              <a:t> on Compare Match. Retour à zéro après comparaison.  Sera utile plus tard (son).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Fast-PWM : en dent de scie (montée graduelle mais redescente abrute du compteur).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Phase correct PWM : moitié de la fréquence par rapport à Fast-PWM (montée et redescente graduelles).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Phase and Frequency Correct PWM : à ne pas utiliser.  Utile lorsque la valeur de TOP varie.  Plus complexe et inutile dans notre contexte.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58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mémoires: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Flash: pour conserver le programme.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EEPROM interne: ne sera pas utilisé mais on va en parler la semaine prochaine brièvement.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EEPROM externe: utilisé la semaine prochaine.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RAM: Gérée par le compilateur.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Registres de base: comme tout processeur (32 pour les AVR).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Registres spéciaux: permettent de contrôler les périphériques internes.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1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sur les opérations sur des bits: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 err="1">
                <a:solidFill>
                  <a:schemeClr val="bg1"/>
                </a:solidFill>
              </a:rPr>
              <a:t>maVariable</a:t>
            </a:r>
            <a:r>
              <a:rPr lang="fr-CA" dirty="0">
                <a:solidFill>
                  <a:schemeClr val="bg1"/>
                </a:solidFill>
              </a:rPr>
              <a:t> = 10;     /* dix */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err="1">
                <a:solidFill>
                  <a:schemeClr val="bg1"/>
                </a:solidFill>
              </a:rPr>
              <a:t>maVariable</a:t>
            </a:r>
            <a:r>
              <a:rPr lang="fr-CA" dirty="0">
                <a:solidFill>
                  <a:schemeClr val="bg1"/>
                </a:solidFill>
              </a:rPr>
              <a:t> = 0x10; /* seize */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Dans la documentation: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#define CEBIT  6;  /* fait pour vous */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#define AUTREBIT  3;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CEREGISTRE = (1 &lt;&lt; CEBIT) | (1 &lt;&lt; AUTREBIT) ;   /* 0100 1000 ou 0x48 */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Il est nécessaire d’écrire de bons commentaires!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Pas de « chiffres magiques » SVP 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SVP, pas de x = 0b00010000;   non plus…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2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faire des assignations aux registres: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0AAD56A-ED43-43F0-8AD0-678E5A0FB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278" y="1695837"/>
            <a:ext cx="8753475" cy="14382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32645-A198-442D-A3C6-34E4E7D22FDE}"/>
              </a:ext>
            </a:extLst>
          </p:cNvPr>
          <p:cNvSpPr/>
          <p:nvPr/>
        </p:nvSpPr>
        <p:spPr>
          <a:xfrm>
            <a:off x="837671" y="3723889"/>
            <a:ext cx="10277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fr-CA" b="1" dirty="0">
                <a:solidFill>
                  <a:srgbClr val="FFFFFF"/>
                </a:solidFill>
                <a:latin typeface="Liberation Sans"/>
              </a:rPr>
              <a:t>Les identificateurs de registres ou de bits particuliers comme TCCR1A, COM1B0 et autres (</a:t>
            </a:r>
            <a:r>
              <a:rPr lang="fr-CA" b="1" u="sng" dirty="0">
                <a:solidFill>
                  <a:srgbClr val="FFFFFF"/>
                </a:solidFill>
                <a:latin typeface="Lohit Devanagari"/>
              </a:rPr>
              <a:t>tous, en fait</a:t>
            </a:r>
            <a:r>
              <a:rPr lang="fr-CA" b="1" dirty="0">
                <a:solidFill>
                  <a:srgbClr val="FFFFFF"/>
                </a:solidFill>
                <a:latin typeface="Lohit Devanagari"/>
              </a:rPr>
              <a:t>) </a:t>
            </a:r>
            <a:r>
              <a:rPr lang="fr-CA" b="1" dirty="0">
                <a:solidFill>
                  <a:srgbClr val="FFFFFF"/>
                </a:solidFill>
                <a:latin typeface="Liberation Sans"/>
              </a:rPr>
              <a:t>sont définis en </a:t>
            </a:r>
            <a:r>
              <a:rPr lang="fr-CA" b="1" dirty="0" err="1">
                <a:solidFill>
                  <a:srgbClr val="FFFFFF"/>
                </a:solidFill>
                <a:latin typeface="Liberation Sans"/>
              </a:rPr>
              <a:t>AVRLibC</a:t>
            </a:r>
            <a:r>
              <a:rPr lang="fr-CA" b="1" dirty="0">
                <a:solidFill>
                  <a:srgbClr val="FFFFFF"/>
                </a:solidFill>
                <a:latin typeface="Liberation Sans"/>
              </a:rPr>
              <a:t> pour nous dans </a:t>
            </a:r>
            <a:r>
              <a:rPr lang="fr-CA" b="1" dirty="0" err="1">
                <a:solidFill>
                  <a:srgbClr val="FFFFFF"/>
                </a:solidFill>
                <a:latin typeface="Liberation Sans"/>
              </a:rPr>
              <a:t>avr</a:t>
            </a:r>
            <a:r>
              <a:rPr lang="fr-CA" b="1" dirty="0">
                <a:solidFill>
                  <a:srgbClr val="FFFFFF"/>
                </a:solidFill>
                <a:latin typeface="Liberation Sans"/>
              </a:rPr>
              <a:t>/</a:t>
            </a:r>
            <a:r>
              <a:rPr lang="fr-CA" b="1" dirty="0" err="1">
                <a:solidFill>
                  <a:srgbClr val="FFFFFF"/>
                </a:solidFill>
                <a:latin typeface="Liberation Sans"/>
              </a:rPr>
              <a:t>io.h</a:t>
            </a:r>
            <a:r>
              <a:rPr lang="fr-CA" b="1" dirty="0">
                <a:solidFill>
                  <a:srgbClr val="FFFFFF"/>
                </a:solidFill>
                <a:latin typeface="Liberation Sans"/>
              </a:rPr>
              <a:t>.  On en profite!  On les utilise pour rendre notre code plus significatif !</a:t>
            </a:r>
            <a:endParaRPr lang="fr-CA" dirty="0">
              <a:solidFill>
                <a:prstClr val="black"/>
              </a:solidFill>
              <a:latin typeface="Lohit Devanaga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087036-C397-4140-BB4E-771C16999962}"/>
              </a:ext>
            </a:extLst>
          </p:cNvPr>
          <p:cNvSpPr/>
          <p:nvPr/>
        </p:nvSpPr>
        <p:spPr>
          <a:xfrm>
            <a:off x="837671" y="5071070"/>
            <a:ext cx="9914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fr-CA" b="1" dirty="0">
                <a:solidFill>
                  <a:srgbClr val="FFFFFF"/>
                </a:solidFill>
                <a:latin typeface="Liberation Sans"/>
              </a:rPr>
              <a:t>Exemple en C/C++:</a:t>
            </a:r>
            <a:endParaRPr lang="fr-CA" dirty="0">
              <a:solidFill>
                <a:prstClr val="black"/>
              </a:solidFill>
              <a:latin typeface="Lohit Devanagari"/>
            </a:endParaRPr>
          </a:p>
          <a:p>
            <a:pPr marR="0"/>
            <a:endParaRPr lang="fr-CA" dirty="0">
              <a:solidFill>
                <a:prstClr val="black"/>
              </a:solidFill>
              <a:latin typeface="Lohit Devanagari"/>
            </a:endParaRPr>
          </a:p>
          <a:p>
            <a:pPr marR="0"/>
            <a:r>
              <a:rPr lang="pt-BR" b="1" dirty="0">
                <a:solidFill>
                  <a:srgbClr val="FFFFFF"/>
                </a:solidFill>
                <a:latin typeface="Liberation Sans"/>
              </a:rPr>
              <a:t>  TCCR1A |= 1 &lt;&lt; COM1A1 | 1 &lt;&lt; COM1B0 | 1 &lt;&lt; WGM10 </a:t>
            </a:r>
            <a:r>
              <a:rPr lang="pt-BR" b="1" dirty="0">
                <a:solidFill>
                  <a:prstClr val="black"/>
                </a:solidFill>
                <a:latin typeface="Lohit Devanagari"/>
              </a:rPr>
              <a:t>; </a:t>
            </a:r>
            <a:endParaRPr lang="pt-BR" dirty="0">
              <a:solidFill>
                <a:prstClr val="black"/>
              </a:solidFill>
              <a:latin typeface="Lohit Devanagari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84111C9-CF46-4E18-9304-C73664EAC7AC}"/>
              </a:ext>
            </a:extLst>
          </p:cNvPr>
          <p:cNvSpPr/>
          <p:nvPr/>
        </p:nvSpPr>
        <p:spPr>
          <a:xfrm>
            <a:off x="990215" y="2094499"/>
            <a:ext cx="1248032" cy="1192032"/>
          </a:xfrm>
          <a:prstGeom prst="roundRect">
            <a:avLst/>
          </a:prstGeom>
          <a:solidFill>
            <a:srgbClr val="4472C4">
              <a:alpha val="0"/>
            </a:srgb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896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remarques: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Certaines difficultés importantes: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Attention à l’utilisation des points flottants! Rester avec des types uint8_t autant que possible!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Est-ce que ces deux lignes sont équivalentes du point de vu du fonctionnement (même si les deux contiennent des « chiffres magiques » ce qui est mauvais…) 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sz="2800" dirty="0">
                <a:solidFill>
                  <a:schemeClr val="bg1"/>
                </a:solidFill>
              </a:rPr>
              <a:t>if ( PIND == 0b00000100 ) {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chemeClr val="bg1"/>
                </a:solidFill>
              </a:rPr>
              <a:t> if ( (PIND &amp; 0x04) == 0x04 ) {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Lire la documentation!  C’est la façon d’apprendre dans le cours… car c’est un cours projet!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7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des choses: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Aucun code à remettre pour le travail pratique 4.  En profiter pour bien étudier les concepts importants de la semaine 4.  C’est le </a:t>
            </a:r>
            <a:r>
              <a:rPr lang="fr-CA" dirty="0" err="1">
                <a:solidFill>
                  <a:schemeClr val="bg1"/>
                </a:solidFill>
              </a:rPr>
              <a:t>coeur</a:t>
            </a:r>
            <a:r>
              <a:rPr lang="fr-CA" dirty="0">
                <a:solidFill>
                  <a:schemeClr val="bg1"/>
                </a:solidFill>
              </a:rPr>
              <a:t> du cours… et du quiz!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Continuer à utiliser (et pratiquer!) Git en plaçant vos fichiers de ces exercices dans votre entrepôt pour pouvoir les trouver facilement plus tard!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Semaine plus légère la semaine prochaine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semaine: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Sujet à caractère plus matériel : exploitation des ressources internes du microcontrôleur et regard sur son architecture interne.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On est vraiment à la frontière du logiciel et du matériel!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Il sera nécessaire de lire des sections de la documentation de </a:t>
            </a:r>
            <a:r>
              <a:rPr lang="fr-CA" dirty="0" err="1">
                <a:solidFill>
                  <a:schemeClr val="bg1"/>
                </a:solidFill>
              </a:rPr>
              <a:t>Atmel</a:t>
            </a:r>
            <a:r>
              <a:rPr lang="fr-CA" dirty="0">
                <a:solidFill>
                  <a:schemeClr val="bg1"/>
                </a:solidFill>
              </a:rPr>
              <a:t> sur le ATmega324PA.  Très important!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Distinction entre la scrutation (</a:t>
            </a:r>
            <a:r>
              <a:rPr lang="fr-CA" i="1" dirty="0">
                <a:solidFill>
                  <a:schemeClr val="bg1"/>
                </a:solidFill>
              </a:rPr>
              <a:t>polling</a:t>
            </a:r>
            <a:r>
              <a:rPr lang="fr-CA" dirty="0">
                <a:solidFill>
                  <a:schemeClr val="bg1"/>
                </a:solidFill>
              </a:rPr>
              <a:t>) et les interruptions.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Utilisation de minuteries (</a:t>
            </a:r>
            <a:r>
              <a:rPr lang="fr-CA" i="1" dirty="0" err="1">
                <a:solidFill>
                  <a:schemeClr val="bg1"/>
                </a:solidFill>
              </a:rPr>
              <a:t>timers</a:t>
            </a:r>
            <a:r>
              <a:rPr lang="fr-CA" dirty="0">
                <a:solidFill>
                  <a:schemeClr val="bg1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On refait des exercices semblables à ceux des semaines précédentes mais différemment en utilisant des périphériques internes.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5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Équipes de 4: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Équipes de 4: passer à l’action cette semaine!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Former librement comme pour les équipes de deux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Attention, il y aura aussi des équipes de 5 et de 6…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Section 1: 46 personnes: 20 duos + 1 trios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10 X 4  +  1 X 6 =   46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Section 2: 37 personnes: 18 duos + 1 trios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8 X 4 + 1 X 5 = 37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Section 3: 48 personnes: 24 duos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12 X 4 = 48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Section 4: 50 personnes: 25 duos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11 X 4 + 1 X 6 = 50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Section 5: 26 personnes: 13 duos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5 X 4 + 1 X 6 = 26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Section 6: 43 personnes: 21 duos et un trios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8 X 4 + 1 X 5 + 1 X 6  = 43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4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Date: mardi 17 février 18h30.  Déjà des détails sur le site web du cours.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Il reste l’assignation par salle à </a:t>
            </a:r>
          </a:p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</a:rPr>
              <a:t>   compléter.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J’ai placé un exemple du quiz de l’hiver 2024 sur le site Moodle du cours.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1F9BC4-2A7C-4358-A423-F3C76A681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59" y="2499281"/>
            <a:ext cx="4296250" cy="39319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18A329F-8742-4B28-BACC-83AB589F5350}"/>
              </a:ext>
            </a:extLst>
          </p:cNvPr>
          <p:cNvSpPr txBox="1"/>
          <p:nvPr/>
        </p:nvSpPr>
        <p:spPr>
          <a:xfrm>
            <a:off x="1473700" y="4559847"/>
            <a:ext cx="5541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FF00"/>
                </a:solidFill>
              </a:rPr>
              <a:t>Ceux et celles qui bénéficient de conditions spéciales doivent me faire parvenir leurs mesures d</a:t>
            </a:r>
            <a:r>
              <a:rPr lang="en-CA" sz="2400" b="1" dirty="0">
                <a:solidFill>
                  <a:srgbClr val="FFFF00"/>
                </a:solidFill>
              </a:rPr>
              <a:t>’</a:t>
            </a:r>
            <a:r>
              <a:rPr lang="en-CA" sz="2400" b="1" dirty="0" err="1">
                <a:solidFill>
                  <a:srgbClr val="FFFF00"/>
                </a:solidFill>
              </a:rPr>
              <a:t>aménagement</a:t>
            </a:r>
            <a:r>
              <a:rPr lang="en-CA" sz="2400" b="1" dirty="0">
                <a:solidFill>
                  <a:srgbClr val="FFFF00"/>
                </a:solidFill>
              </a:rPr>
              <a:t> </a:t>
            </a:r>
            <a:r>
              <a:rPr lang="en-CA" sz="2400" b="1" dirty="0" err="1">
                <a:solidFill>
                  <a:srgbClr val="FFFF00"/>
                </a:solidFill>
              </a:rPr>
              <a:t>d’ici</a:t>
            </a:r>
            <a:r>
              <a:rPr lang="en-CA" sz="2400" b="1" dirty="0">
                <a:solidFill>
                  <a:srgbClr val="FFFF00"/>
                </a:solidFill>
              </a:rPr>
              <a:t> </a:t>
            </a:r>
            <a:r>
              <a:rPr lang="en-CA" sz="2400" b="1" dirty="0" err="1">
                <a:solidFill>
                  <a:srgbClr val="FFFF00"/>
                </a:solidFill>
              </a:rPr>
              <a:t>vendredi</a:t>
            </a:r>
            <a:r>
              <a:rPr lang="en-CA" sz="2400" b="1" dirty="0">
                <a:solidFill>
                  <a:srgbClr val="FFFF00"/>
                </a:solidFill>
              </a:rPr>
              <a:t> (PDF par courriel), SVP!!</a:t>
            </a:r>
            <a:endParaRPr lang="fr-C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ATmega324PA: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Fait partie de la classe «</a:t>
            </a:r>
            <a:r>
              <a:rPr lang="fr-CA" dirty="0" err="1">
                <a:solidFill>
                  <a:schemeClr val="bg1"/>
                </a:solidFill>
              </a:rPr>
              <a:t>mega</a:t>
            </a:r>
            <a:r>
              <a:rPr lang="fr-CA" dirty="0">
                <a:solidFill>
                  <a:schemeClr val="bg1"/>
                </a:solidFill>
              </a:rPr>
              <a:t>» de la série AVR d’</a:t>
            </a:r>
            <a:r>
              <a:rPr lang="fr-CA" dirty="0" err="1">
                <a:solidFill>
                  <a:schemeClr val="bg1"/>
                </a:solidFill>
              </a:rPr>
              <a:t>Atmel</a:t>
            </a:r>
            <a:r>
              <a:rPr lang="fr-CA" dirty="0">
                <a:solidFill>
                  <a:schemeClr val="bg1"/>
                </a:solidFill>
              </a:rPr>
              <a:t> maintenant achetée par </a:t>
            </a:r>
            <a:r>
              <a:rPr lang="fr-CA" dirty="0" err="1">
                <a:solidFill>
                  <a:schemeClr val="bg1"/>
                </a:solidFill>
              </a:rPr>
              <a:t>Microchip</a:t>
            </a:r>
            <a:r>
              <a:rPr lang="fr-CA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Est un processeur (CPU) à la base mais… avec un peu plus!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Possède des périphériques internes pour aider au contrôle (minuteries, bus de communication, CAN, etc.) bien intégrés.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Ajouts de différents types de mémoires.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Est petit et économique ( </a:t>
            </a:r>
            <a:r>
              <a:rPr lang="fr-CA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≈</a:t>
            </a:r>
            <a:r>
              <a:rPr lang="fr-CA" dirty="0">
                <a:solidFill>
                  <a:schemeClr val="bg1"/>
                </a:solidFill>
              </a:rPr>
              <a:t> $8 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Possède des broches d’entrée/sortie ayant de rôle double, voir triple.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Version simple de tout </a:t>
            </a:r>
            <a:r>
              <a:rPr lang="fr-CA" dirty="0" err="1">
                <a:solidFill>
                  <a:schemeClr val="bg1"/>
                </a:solidFill>
              </a:rPr>
              <a:t>SoC</a:t>
            </a:r>
            <a:r>
              <a:rPr lang="fr-CA" dirty="0">
                <a:solidFill>
                  <a:schemeClr val="bg1"/>
                </a:solidFill>
              </a:rPr>
              <a:t> (System-on-a-Chip) moderne.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2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L’intérieur d’une puce semblable: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1FB784-E4B6-4C51-A028-83FC965A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8" y="1513323"/>
            <a:ext cx="6822990" cy="4917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7FFEE6-B097-4528-AD4F-AD8C271F0E9F}"/>
              </a:ext>
            </a:extLst>
          </p:cNvPr>
          <p:cNvSpPr/>
          <p:nvPr/>
        </p:nvSpPr>
        <p:spPr>
          <a:xfrm>
            <a:off x="7685903" y="5507870"/>
            <a:ext cx="3150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Source : https://</a:t>
            </a:r>
          </a:p>
          <a:p>
            <a:r>
              <a:rPr lang="fr-CA" dirty="0">
                <a:solidFill>
                  <a:schemeClr val="bg1"/>
                </a:solidFill>
              </a:rPr>
              <a:t>fr.wikipedia.org/wiki/</a:t>
            </a:r>
          </a:p>
          <a:p>
            <a:r>
              <a:rPr lang="fr-CA" dirty="0" err="1">
                <a:solidFill>
                  <a:schemeClr val="bg1"/>
                </a:solidFill>
              </a:rPr>
              <a:t>Microcontrôleur_PIC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7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F84E69-8B34-4EF2-8568-4A9959C2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4DBEF7-3CA9-418C-8EB0-5D388BB3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3" y="882650"/>
            <a:ext cx="6496050" cy="56102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698B7D-9B0D-4D49-8B49-9E472A72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383" y="1027906"/>
            <a:ext cx="2905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Interruption vs scrutation: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Interruption: lorsqu’un signal externe et asynchrone avertit la partie processeur du microcontrôleur d’un évènement.  Le processeur quitte le déroulement des opérations courantes pour gérer événement (routine d’interruption).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Scrutation: lorsque la partie processeur du microcontrôleur vérifie l’état des périphériques internes (ou de signaux externes).  Cette vérification fait partie des opérations prévues durant le déroulement du programme. C’est ce qu’on a fait depuis le début de la session pour lire le bouton-poussoir!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3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C3E1-61F8-4E6A-81F6-2EC896B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5207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minuterie: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68DFA-9C27-4F77-8FBE-769352C3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23"/>
            <a:ext cx="10515600" cy="4917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Forme d’un compteur (comme en inf1500) mais plus sophistiquée.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Peut faire certaines comparaisons tout en comptant (parfois à rebours).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Peut générer des interruptions.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Peut générer des signaux PWM directement vers les sorties.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Peut être de 8 ou 16 bits.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Implique un comportement parallèle.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/>
                </a:solidFill>
              </a:rPr>
              <a:t>Le ATmega324 possède 3 minuteries, une de 16 bits (timer1) et deux de 8 bits (timer0 et timer2).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B16360-C7CE-4FB1-8E3C-954BE2B1B2C4}"/>
              </a:ext>
            </a:extLst>
          </p:cNvPr>
          <p:cNvSpPr txBox="1"/>
          <p:nvPr/>
        </p:nvSpPr>
        <p:spPr>
          <a:xfrm>
            <a:off x="838200" y="42680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INF1900				TP4: Registres et périphériques internes				</a:t>
            </a:r>
            <a:fld id="{9FF505F9-5487-4D3C-A6EE-26D8CE1E0550}" type="slidenum">
              <a:rPr lang="fr-CA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11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1420</Words>
  <Application>Microsoft Office PowerPoint</Application>
  <PresentationFormat>Grand écran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Liberation Sans</vt:lpstr>
      <vt:lpstr>Lohit Devanagari</vt:lpstr>
      <vt:lpstr>Wingdings</vt:lpstr>
      <vt:lpstr>Thème Office</vt:lpstr>
      <vt:lpstr>INF1900: PROJET DE CONCEPTION D’UN SYSTÈME EMBARQUÉ  TRAVAIL PRATIQUE 4:  REGISTRES ET PÉRIPHÉRIQUES INTERNES</vt:lpstr>
      <vt:lpstr>Cette semaine:</vt:lpstr>
      <vt:lpstr>Le μC ATmega324PA:</vt:lpstr>
      <vt:lpstr>L’intérieur d’une puce semblable: </vt:lpstr>
      <vt:lpstr>Présentation PowerPoint</vt:lpstr>
      <vt:lpstr>Présentation PowerPoint</vt:lpstr>
      <vt:lpstr>Interruption vs scrutation:</vt:lpstr>
      <vt:lpstr>Une minuterie:</vt:lpstr>
      <vt:lpstr>Présentation PowerPoint</vt:lpstr>
      <vt:lpstr>Présentation PowerPoint</vt:lpstr>
      <vt:lpstr>Présentation PowerPoint</vt:lpstr>
      <vt:lpstr>Présentation PowerPoint</vt:lpstr>
      <vt:lpstr>Modes de minuterie:</vt:lpstr>
      <vt:lpstr>Présentation PowerPoint</vt:lpstr>
      <vt:lpstr>Les mémoires:</vt:lpstr>
      <vt:lpstr>Retour sur les opérations sur des bits:</vt:lpstr>
      <vt:lpstr>Comment faire des assignations aux registres:</vt:lpstr>
      <vt:lpstr>Quelques remarques:</vt:lpstr>
      <vt:lpstr>Suite des choses:</vt:lpstr>
      <vt:lpstr>Équipes de 4:</vt:lpstr>
      <vt:lpstr>Quiz: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INF1900: PROJET DE CONCEPTION D’UN SYSTÈME EMBARQUÉ  TRAVAIL PRATIQUE 8: STRATÉGIES DE DÉBOGAGE</dc:title>
  <dc:creator>Jérôme Collin</dc:creator>
  <cp:lastModifiedBy>Jérôme Collin</cp:lastModifiedBy>
  <cp:revision>67</cp:revision>
  <dcterms:created xsi:type="dcterms:W3CDTF">2020-10-25T16:45:50Z</dcterms:created>
  <dcterms:modified xsi:type="dcterms:W3CDTF">2025-01-29T21:12:06Z</dcterms:modified>
</cp:coreProperties>
</file>