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59" r:id="rId4"/>
    <p:sldId id="260" r:id="rId5"/>
    <p:sldId id="261" r:id="rId6"/>
    <p:sldId id="264" r:id="rId7"/>
    <p:sldId id="263" r:id="rId8"/>
    <p:sldId id="266" r:id="rId9"/>
    <p:sldId id="262" r:id="rId10"/>
    <p:sldId id="276" r:id="rId11"/>
    <p:sldId id="280" r:id="rId12"/>
    <p:sldId id="282" r:id="rId13"/>
    <p:sldId id="274" r:id="rId14"/>
    <p:sldId id="279" r:id="rId15"/>
    <p:sldId id="267" r:id="rId16"/>
    <p:sldId id="278" r:id="rId17"/>
    <p:sldId id="269" r:id="rId18"/>
    <p:sldId id="273" r:id="rId19"/>
    <p:sldId id="270" r:id="rId20"/>
    <p:sldId id="271" r:id="rId21"/>
    <p:sldId id="283" r:id="rId22"/>
    <p:sldId id="275" r:id="rId23"/>
    <p:sldId id="277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B2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5" autoAdjust="0"/>
    <p:restoredTop sz="94660"/>
  </p:normalViewPr>
  <p:slideViewPr>
    <p:cSldViewPr snapToGrid="0">
      <p:cViewPr varScale="1">
        <p:scale>
          <a:sx n="174" d="100"/>
          <a:sy n="174" d="100"/>
        </p:scale>
        <p:origin x="132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09FD1-131F-4BE4-9027-5ACCB80B6FA8}" type="datetimeFigureOut">
              <a:rPr lang="fr-CA" smtClean="0"/>
              <a:t>2025-01-24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08611-F0FD-4C91-ABBB-3E7DE878D5B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3299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792899-3D79-4BFE-A18D-54305BBA4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36BDF0A-3A47-4ED9-A914-761346405C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5ACC1E-82E3-4CE7-8EF9-279EDF3DF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E74EB-F2A3-48FA-9B87-84B99BD2ECF4}" type="datetimeFigureOut">
              <a:rPr lang="fr-CA" smtClean="0"/>
              <a:t>2025-01-24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F22780-666A-4691-9329-1563BFC73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A543AA-21FE-406D-9B38-66D5DDC26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E765-894C-4B99-A208-540ADF252F4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68150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679D14-EFD7-4FCA-AF52-6008D99AB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0F0EFE4-D914-4D93-B82D-9903797E1E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15B0F6-607B-4981-96E4-870046F4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E74EB-F2A3-48FA-9B87-84B99BD2ECF4}" type="datetimeFigureOut">
              <a:rPr lang="fr-CA" smtClean="0"/>
              <a:t>2025-01-24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9D4160-644F-4426-83D7-DFA9692B5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D36A08-9647-48D9-8753-C3D5DB8F8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E765-894C-4B99-A208-540ADF252F4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65684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32AE9D1-1EC2-4C8B-B79E-FB488CD180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D626722-D0D7-433F-BD46-FFA6117CA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B1FFDB-F18C-4AF8-A225-073451656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E74EB-F2A3-48FA-9B87-84B99BD2ECF4}" type="datetimeFigureOut">
              <a:rPr lang="fr-CA" smtClean="0"/>
              <a:t>2025-01-24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042720-B159-4F05-A31F-798205B9D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C826EC-45BC-4173-A206-5EB3F1104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E765-894C-4B99-A208-540ADF252F4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98773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9319C4-3411-49EC-88C7-A2B0CF25E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90CC50-9BF3-4117-9788-EC72B4F4F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76908F-E3E2-46AB-81D3-7B6156599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E74EB-F2A3-48FA-9B87-84B99BD2ECF4}" type="datetimeFigureOut">
              <a:rPr lang="fr-CA" smtClean="0"/>
              <a:t>2025-01-24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3B253F-1152-4834-B115-39A301685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C89CD4-D8FC-4FB9-9D78-9C672B490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E765-894C-4B99-A208-540ADF252F4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57878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AA7AAE-13F2-44A2-8F72-C36F46B5B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C4168E3-0216-490E-B3EE-69313E228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46D915-6CF5-4886-8EA4-698C64C66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E74EB-F2A3-48FA-9B87-84B99BD2ECF4}" type="datetimeFigureOut">
              <a:rPr lang="fr-CA" smtClean="0"/>
              <a:t>2025-01-24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411F89-2D1C-4A00-A16F-780E424A4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9C847A-FCC7-4A51-892C-5692E9EEC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E765-894C-4B99-A208-540ADF252F4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62669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9D5077-031E-4900-B8AF-F46C47FEE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8A5711-6AA1-401A-BC27-B23C2B2EF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4EB888A-D83D-488F-8FB1-CDE85FDB9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E3791E3-3F70-4982-AA46-319B8335A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E74EB-F2A3-48FA-9B87-84B99BD2ECF4}" type="datetimeFigureOut">
              <a:rPr lang="fr-CA" smtClean="0"/>
              <a:t>2025-01-24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A937651-78DC-4B54-B2E2-75185C70C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314A5D-BDB1-44CE-8586-9EC35B4F4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E765-894C-4B99-A208-540ADF252F4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3003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6263C3-D4BA-48B0-9C34-0F7FF8375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E374B9-1FB9-4E28-991C-D3398EB71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C454E0F-460E-4D9C-A75F-07447753F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A0CF072-F310-46A7-B94D-88245AF0B1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8174BA9-7804-4029-9B4E-44A6D66B9B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38865F3-E178-4AE2-BC9C-3FEDB67AE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E74EB-F2A3-48FA-9B87-84B99BD2ECF4}" type="datetimeFigureOut">
              <a:rPr lang="fr-CA" smtClean="0"/>
              <a:t>2025-01-24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8CA088E-C858-4CF8-90CB-5BF232660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B047C0D-27B9-4EC2-961A-8C7EBF15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E765-894C-4B99-A208-540ADF252F4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67804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49E40-3848-4246-91C0-A5D35E254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7202D33-07C0-47D4-B66C-94E69ABF9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E74EB-F2A3-48FA-9B87-84B99BD2ECF4}" type="datetimeFigureOut">
              <a:rPr lang="fr-CA" smtClean="0"/>
              <a:t>2025-01-24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29E4E49-83EA-4627-AC3B-FF357B835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8409DA0-2B43-40C7-8E91-456EB3434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E765-894C-4B99-A208-540ADF252F4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73668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9B2F2B0-AB88-475E-88E3-E8E0FB9E6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E74EB-F2A3-48FA-9B87-84B99BD2ECF4}" type="datetimeFigureOut">
              <a:rPr lang="fr-CA" smtClean="0"/>
              <a:t>2025-01-24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DDFCEC0-5B8F-4271-832D-005A0A419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5734E6-2301-43E9-A61A-53CE0114E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E765-894C-4B99-A208-540ADF252F4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75841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13ADFB-13F3-4CAF-98A8-DFF7C9C17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D1DBB0-A4B6-4C6E-BEA6-7349328BF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D97E67B-EBE2-4CD7-B928-BF113E223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DD38295-8F6A-48A3-AB1E-A1E8703A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E74EB-F2A3-48FA-9B87-84B99BD2ECF4}" type="datetimeFigureOut">
              <a:rPr lang="fr-CA" smtClean="0"/>
              <a:t>2025-01-24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2BDDFE-C897-4B56-97A2-E3819B2A5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CB63F12-9A35-4408-ACBA-64CE28436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E765-894C-4B99-A208-540ADF252F4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94548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0D7980-8295-4291-8803-8965D024D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B245B7A-976E-49E6-A5C7-25595E258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690A395-E20C-4D0B-89C6-CC2881A9B5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972F423-B0E4-4A83-B699-1CB46D42F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E74EB-F2A3-48FA-9B87-84B99BD2ECF4}" type="datetimeFigureOut">
              <a:rPr lang="fr-CA" smtClean="0"/>
              <a:t>2025-01-24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3BF9855-ADEF-4E97-91BE-D59115C4D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852B5C6-8CF1-41A1-A13A-DAD239DD5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E765-894C-4B99-A208-540ADF252F4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77500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F7F9CD8-6724-4E6E-91F2-FE354369D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97A0F45-8498-4EF5-88A7-EFDF5E1C7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F9380D-27D2-4A89-9F22-DE2110E987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E74EB-F2A3-48FA-9B87-84B99BD2ECF4}" type="datetimeFigureOut">
              <a:rPr lang="fr-CA" smtClean="0"/>
              <a:t>2025-01-24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4D3F5F-AFFD-4BB7-AA91-6439DCF706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9C7D0B-DFCC-47E0-9D7E-6172AF230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6E765-894C-4B99-A208-540ADF252F4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8008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image" Target="../media/image7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4.xml"/><Relationship Id="rId4" Type="http://schemas.openxmlformats.org/officeDocument/2006/relationships/tags" Target="../tags/tag3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10" Type="http://schemas.openxmlformats.org/officeDocument/2006/relationships/image" Target="../media/image9.png"/><Relationship Id="rId4" Type="http://schemas.openxmlformats.org/officeDocument/2006/relationships/tags" Target="../tags/tag38.xml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tags" Target="../tags/tag44.xml"/><Relationship Id="rId7" Type="http://schemas.openxmlformats.org/officeDocument/2006/relationships/image" Target="../media/image10.jp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9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image" Target="../media/image14.jp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4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AB1B33-4589-4FB0-9498-2CD0CF13D0E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75248" y="527905"/>
            <a:ext cx="10841504" cy="3067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7E92A0D-139E-492E-A4AF-AC2382B7D630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23888" y="436464"/>
            <a:ext cx="11010093" cy="3121123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4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INF1900:</a:t>
            </a:r>
            <a:b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 DE CONCEPTION D</a:t>
            </a:r>
            <a:r>
              <a:rPr lang="fr-CA" sz="4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’UN SYSTÈME EMBARQUÉ</a:t>
            </a:r>
            <a:br>
              <a:rPr lang="fr-C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C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4000" b="1" dirty="0">
                <a:solidFill>
                  <a:srgbClr val="F5B2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TRAVAIL PRATIQUE 3: </a:t>
            </a:r>
            <a:br>
              <a:rPr lang="fr-CA" sz="4000" b="1" dirty="0">
                <a:solidFill>
                  <a:srgbClr val="F5B20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PWM LOGICIEL ET LES MOTEURS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0CFEA02-3E0E-411A-8DCA-866900F2CADC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675249" y="3849510"/>
            <a:ext cx="10958733" cy="2438747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fr-CA" sz="3600" dirty="0">
                <a:solidFill>
                  <a:schemeClr val="bg1"/>
                </a:solidFill>
              </a:rPr>
              <a:t>Jérôme Collin, </a:t>
            </a:r>
            <a:r>
              <a:rPr lang="fr-CA" sz="3600" dirty="0" err="1">
                <a:solidFill>
                  <a:schemeClr val="bg1"/>
                </a:solidFill>
              </a:rPr>
              <a:t>ing</a:t>
            </a:r>
            <a:r>
              <a:rPr lang="fr-CA" sz="3600" dirty="0">
                <a:solidFill>
                  <a:schemeClr val="bg1"/>
                </a:solidFill>
              </a:rPr>
              <a:t>. </a:t>
            </a:r>
            <a:r>
              <a:rPr lang="fr-CA" sz="3600" dirty="0" err="1">
                <a:solidFill>
                  <a:schemeClr val="bg1"/>
                </a:solidFill>
              </a:rPr>
              <a:t>M.Sc.A</a:t>
            </a:r>
            <a:endParaRPr lang="fr-CA" sz="3600" dirty="0">
              <a:solidFill>
                <a:schemeClr val="bg1"/>
              </a:solidFill>
            </a:endParaRPr>
          </a:p>
          <a:p>
            <a:pPr algn="l"/>
            <a:r>
              <a:rPr lang="fr-CA" sz="3600" dirty="0">
                <a:solidFill>
                  <a:schemeClr val="bg1"/>
                </a:solidFill>
              </a:rPr>
              <a:t>Responsable du cours et enseignant</a:t>
            </a:r>
          </a:p>
          <a:p>
            <a:pPr algn="l"/>
            <a:endParaRPr lang="fr-CA" sz="3600" dirty="0">
              <a:solidFill>
                <a:schemeClr val="bg1"/>
              </a:solidFill>
            </a:endParaRPr>
          </a:p>
          <a:p>
            <a:pPr algn="l"/>
            <a:r>
              <a:rPr lang="fr-CA" sz="3600" dirty="0">
                <a:solidFill>
                  <a:schemeClr val="bg1"/>
                </a:solidFill>
              </a:rPr>
              <a:t>Département de génie informatique et</a:t>
            </a:r>
          </a:p>
          <a:p>
            <a:pPr algn="l"/>
            <a:r>
              <a:rPr lang="fr-CA" sz="3600" dirty="0">
                <a:solidFill>
                  <a:schemeClr val="bg1"/>
                </a:solidFill>
              </a:rPr>
              <a:t>Génie logiciel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07AC7A4-9ED4-4D0E-B8E5-76D7E3D908F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6323" y="4669769"/>
            <a:ext cx="3947658" cy="161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39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106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D4C3E1-61F8-4E6A-81F6-2EC896B469D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863600"/>
            <a:ext cx="10515600" cy="52070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fr-C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y a de nombreux pont-en-H disponibles commercialement: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B16360-C7CE-4FB1-8E3C-954BE2B1B2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38200" y="426800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INF1900				TP3: le PWM logiciel					</a:t>
            </a:r>
            <a:fld id="{D6B880EE-E96A-4CC2-9F05-896C9CF11A09}" type="slidenum">
              <a:rPr lang="fr-CA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fr-C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Espace réservé du contenu 8" descr="Une image contenant Ingénierie électronique, Composant électronique, circuit, Composant de circuit&#10;&#10;Description générée automatiquement">
            <a:extLst>
              <a:ext uri="{FF2B5EF4-FFF2-40B4-BE49-F238E27FC236}">
                <a16:creationId xmlns:a16="http://schemas.microsoft.com/office/drawing/2014/main" id="{2F805FAF-F100-69A1-84CE-28BA0351F4D5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13323"/>
            <a:ext cx="5830505" cy="4351338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6D2C96C-BD4C-62C2-2C5D-096671AE75C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55853" y="5993684"/>
            <a:ext cx="8583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Source: https://www.elecrow.com/dual-channel-hbridge-motor-shield-8a-22v-p-841.html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5309C78-2604-506E-88FC-5B510304238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25134" y="1513323"/>
            <a:ext cx="33043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On voit bien les transistors de </a:t>
            </a:r>
          </a:p>
          <a:p>
            <a:r>
              <a:rPr lang="fr-CA" dirty="0">
                <a:solidFill>
                  <a:schemeClr val="bg1"/>
                </a:solidFill>
              </a:rPr>
              <a:t>puissance sur celui-ci, au nombre</a:t>
            </a:r>
          </a:p>
          <a:p>
            <a:r>
              <a:rPr lang="fr-CA" dirty="0">
                <a:solidFill>
                  <a:schemeClr val="bg1"/>
                </a:solidFill>
              </a:rPr>
              <a:t>de 8.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98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D4C3E1-61F8-4E6A-81F6-2EC896B469D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863600"/>
            <a:ext cx="10515600" cy="52070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fr-CA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Pont-en-H et dissipation de chaleur: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B16360-C7CE-4FB1-8E3C-954BE2B1B2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38200" y="426800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INF1900				TP3: le PWM logiciel					</a:t>
            </a:r>
            <a:fld id="{D6B880EE-E96A-4CC2-9F05-896C9CF11A09}" type="slidenum">
              <a:rPr lang="fr-CA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fr-C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Espace réservé du contenu 9" descr="Une image contenant Composant électronique, Composant de circuit, Appareils électroniques, Composant de circuit passif&#10;&#10;Description générée automatiquement">
            <a:extLst>
              <a:ext uri="{FF2B5EF4-FFF2-40B4-BE49-F238E27FC236}">
                <a16:creationId xmlns:a16="http://schemas.microsoft.com/office/drawing/2014/main" id="{C91CAF4E-DBDD-C88D-9D2B-7C6F254D6BD5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13323"/>
            <a:ext cx="3655272" cy="3544043"/>
          </a:xfrm>
        </p:spPr>
      </p:pic>
      <p:pic>
        <p:nvPicPr>
          <p:cNvPr id="12" name="Image 11" descr="Une image contenant Appareils électroniques, Composant de circuit, Composant électronique, Ingénierie électronique&#10;&#10;Description générée automatiquement">
            <a:extLst>
              <a:ext uri="{FF2B5EF4-FFF2-40B4-BE49-F238E27FC236}">
                <a16:creationId xmlns:a16="http://schemas.microsoft.com/office/drawing/2014/main" id="{F3D09972-4C85-1C3A-CA90-7DB7BBB9780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335" y="1513323"/>
            <a:ext cx="4007797" cy="354404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A2808E9-AB04-410C-E600-4C496E6548F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571035" y="5169957"/>
            <a:ext cx="4080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Source: https://ca.robotshop.com/products/dc-motor-driver-module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DFD584C-2626-2CA5-E6E6-62DB49FAA3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70680" y="5169958"/>
            <a:ext cx="37227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Source: https://www.amazon.ca/-/fr/courant-H-Bridge-puissance-monocanal-fonctionnement/dp/B07RP9RLHP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E32AB86-4A9C-7EBE-55E2-8FF313AE47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89357" y="1666754"/>
            <a:ext cx="29897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Avec les courants plus</a:t>
            </a:r>
          </a:p>
          <a:p>
            <a:r>
              <a:rPr lang="fr-CA" dirty="0">
                <a:solidFill>
                  <a:schemeClr val="bg1"/>
                </a:solidFill>
              </a:rPr>
              <a:t>importants et la chaleur,</a:t>
            </a:r>
          </a:p>
          <a:p>
            <a:r>
              <a:rPr lang="fr-CA" dirty="0">
                <a:solidFill>
                  <a:schemeClr val="bg1"/>
                </a:solidFill>
              </a:rPr>
              <a:t>il faut prévoir des dissipateurs</a:t>
            </a:r>
          </a:p>
          <a:p>
            <a:r>
              <a:rPr lang="fr-CA" dirty="0">
                <a:solidFill>
                  <a:schemeClr val="bg1"/>
                </a:solidFill>
              </a:rPr>
              <a:t>de chaleur avec des ailettes</a:t>
            </a:r>
          </a:p>
          <a:p>
            <a:r>
              <a:rPr lang="fr-CA" dirty="0">
                <a:solidFill>
                  <a:schemeClr val="bg1"/>
                </a:solidFill>
              </a:rPr>
              <a:t>en métal sur les transistors.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632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D4C3E1-61F8-4E6A-81F6-2EC896B469D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863600"/>
            <a:ext cx="10515600" cy="52070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fr-C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Même utile sur le « longboard de luxe… » de </a:t>
            </a:r>
            <a:r>
              <a:rPr lang="fr-CA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Ouassim</a:t>
            </a:r>
            <a:r>
              <a:rPr lang="fr-C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Ouali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B16360-C7CE-4FB1-8E3C-954BE2B1B2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38200" y="426800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INF1900				TP3: le PWM logiciel					</a:t>
            </a:r>
            <a:fld id="{D6B880EE-E96A-4CC2-9F05-896C9CF11A09}" type="slidenum">
              <a:rPr lang="fr-CA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fr-C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0" descr="Une image contenant herbe, extérieur, vert, pelouse&#10;&#10;Description générée automatiquement">
            <a:extLst>
              <a:ext uri="{FF2B5EF4-FFF2-40B4-BE49-F238E27FC236}">
                <a16:creationId xmlns:a16="http://schemas.microsoft.com/office/drawing/2014/main" id="{B0525614-2BE0-4CD3-9675-DC0E7F6731B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71" y="1513323"/>
            <a:ext cx="6726865" cy="3689543"/>
          </a:xfrm>
          <a:prstGeom prst="rect">
            <a:avLst/>
          </a:prstGeom>
        </p:spPr>
      </p:pic>
      <p:pic>
        <p:nvPicPr>
          <p:cNvPr id="7" name="Image 6" descr="Une image contenant herbe&#10;&#10;Description générée automatiquement">
            <a:extLst>
              <a:ext uri="{FF2B5EF4-FFF2-40B4-BE49-F238E27FC236}">
                <a16:creationId xmlns:a16="http://schemas.microsoft.com/office/drawing/2014/main" id="{DB020771-4E7B-4945-8E98-86A1DE3F0C1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561" y="3065678"/>
            <a:ext cx="4235203" cy="3689542"/>
          </a:xfrm>
          <a:prstGeom prst="rect">
            <a:avLst/>
          </a:prstGeom>
        </p:spPr>
      </p:pic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1A67D141-D675-4B65-93C8-85382EF08ED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36" y="2895577"/>
            <a:ext cx="4384057" cy="368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15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D4C3E1-61F8-4E6A-81F6-2EC896B469D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863600"/>
            <a:ext cx="10515600" cy="52070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fr-C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CA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ATmega</a:t>
            </a:r>
            <a:r>
              <a:rPr lang="fr-C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l’intérieur de réfrigérateur…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B16360-C7CE-4FB1-8E3C-954BE2B1B2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38200" y="426800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INF1900				TP3: le PWM logiciel					</a:t>
            </a:r>
            <a:fld id="{D6B880EE-E96A-4CC2-9F05-896C9CF11A09}" type="slidenum">
              <a:rPr lang="fr-CA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fr-C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 descr="Une image contenant texte, intérieur, réfrigérateur, mur&#10;&#10;Description générée automatiquement">
            <a:extLst>
              <a:ext uri="{FF2B5EF4-FFF2-40B4-BE49-F238E27FC236}">
                <a16:creationId xmlns:a16="http://schemas.microsoft.com/office/drawing/2014/main" id="{3F2E0EB2-0E23-5D42-2BB3-DDAC2EC4B34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513323"/>
            <a:ext cx="7900416" cy="5088645"/>
          </a:xfrm>
          <a:prstGeom prst="rect">
            <a:avLst/>
          </a:prstGeom>
        </p:spPr>
      </p:pic>
      <p:pic>
        <p:nvPicPr>
          <p:cNvPr id="9" name="Image 8" descr="Une image contenant Appareils électroniques, circuit, Composant électronique, Composant de circuit&#10;&#10;Description générée automatiquement">
            <a:extLst>
              <a:ext uri="{FF2B5EF4-FFF2-40B4-BE49-F238E27FC236}">
                <a16:creationId xmlns:a16="http://schemas.microsoft.com/office/drawing/2014/main" id="{AA6A16B7-17E9-6F48-F9B8-0386E22B637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60670" y="596588"/>
            <a:ext cx="5132527" cy="697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12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D4C3E1-61F8-4E6A-81F6-2EC896B469D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863600"/>
            <a:ext cx="10515600" cy="52070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fr-C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Appareils de laboratoire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368DFA-9C27-4F77-8FBE-769352C3B4B5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513323"/>
            <a:ext cx="10515600" cy="491787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Suivre le tutoriel sur le débogage du pont-en-H.  On arrive à mettre au point un pont-en-H uniquement avec un multimètre (avec photographies, étape par étape).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Visualiser les formes d’ondes PWM demandées avec l’oscilloscope virtuel dans </a:t>
            </a:r>
            <a:r>
              <a:rPr lang="fr-CA" dirty="0" err="1">
                <a:solidFill>
                  <a:schemeClr val="bg1"/>
                </a:solidFill>
              </a:rPr>
              <a:t>SimulIDE</a:t>
            </a:r>
            <a:r>
              <a:rPr lang="fr-CA" dirty="0">
                <a:solidFill>
                  <a:schemeClr val="bg1"/>
                </a:solidFill>
              </a:rPr>
              <a:t> MAIS SURTOUT avec le vrai appareil au laboratoire.  Important pour le cours.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Regarder les vidéos recommandées, bien entendu.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On termine avec l’oscilloscope.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B16360-C7CE-4FB1-8E3C-954BE2B1B2C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38200" y="426800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INF1900				TP3: le PWM logiciel					</a:t>
            </a:r>
            <a:fld id="{D6B880EE-E96A-4CC2-9F05-896C9CF11A09}" type="slidenum">
              <a:rPr lang="fr-CA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fr-C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081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054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D4C3E1-61F8-4E6A-81F6-2EC896B469D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863600"/>
            <a:ext cx="10515600" cy="52070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fr-C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Exemple d’utilisation de Git avec commandes Linux: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368DFA-9C27-4F77-8FBE-769352C3B4B5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513323"/>
            <a:ext cx="10515600" cy="491787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Fait la semaine passée en classe.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Est-ce OK pour tout le monde maintenant 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C’est le “GIT 101”!  Capital pour le reste...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Les chargés peuvent vous assister sans problème.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Le Powerpoint reste disponible avec la description du TP2 (entête de la page web du TP2) pour reprendre des commandes directement au besoin.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Ne pas utiliser de Google Doc ou Messenger pour passer du code à vos coéquipiers SVP !!!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Remettre votre TP2 par Git pour correction par les chargés.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Commencer un TP en plaçant vos fichiers sous Git!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B16360-C7CE-4FB1-8E3C-954BE2B1B2C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38200" y="436350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INF1900				TP3: le PWM logiciel					</a:t>
            </a:r>
            <a:fld id="{D6B880EE-E96A-4CC2-9F05-896C9CF11A09}" type="slidenum">
              <a:rPr lang="fr-CA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fr-C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878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D4C3E1-61F8-4E6A-81F6-2EC896B469D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863600"/>
            <a:ext cx="10515600" cy="52070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fr-C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Qualité du code: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368DFA-9C27-4F77-8FBE-769352C3B4B5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513323"/>
            <a:ext cx="10515600" cy="491787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Les règles</a:t>
            </a:r>
            <a:r>
              <a:rPr lang="en-CA" dirty="0">
                <a:solidFill>
                  <a:schemeClr val="bg1"/>
                </a:solidFill>
              </a:rPr>
              <a:t> 55 et 65 </a:t>
            </a:r>
            <a:r>
              <a:rPr lang="fr-CA" dirty="0">
                <a:solidFill>
                  <a:schemeClr val="bg1"/>
                </a:solidFill>
              </a:rPr>
              <a:t>sont vraiment liées au travail à faire cette semaine car elles concernent la boucle </a:t>
            </a:r>
            <a:r>
              <a:rPr lang="fr-CA" i="1" dirty="0" err="1">
                <a:solidFill>
                  <a:schemeClr val="bg1"/>
                </a:solidFill>
              </a:rPr>
              <a:t>while</a:t>
            </a:r>
            <a:r>
              <a:rPr lang="fr-CA" dirty="0">
                <a:solidFill>
                  <a:schemeClr val="bg1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La règle 13 a déjà fait l’objet d’une question.  Français ou anglais mais ne pas commencer à mélanger!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Les règles 36, 37 et 38 sont importantes dès qu’on commence à coder.  Elles doivent être maîtrisées!  Je n’ai pas une grosse tolérance pour les lignes trop longues moi-même!  L’indentation et la disposition des commentaires par rapport au code est un aspect auquel je porte attention également!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En C++, il n’y a pas d’indentation imposée.  Il faut être discipliné  (règles 64 et 65).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B16360-C7CE-4FB1-8E3C-954BE2B1B2C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38200" y="426800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INF1900				TP3: le PWM logiciel					</a:t>
            </a:r>
            <a:fld id="{D6B880EE-E96A-4CC2-9F05-896C9CF11A09}" type="slidenum">
              <a:rPr lang="fr-CA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fr-C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92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D4C3E1-61F8-4E6A-81F6-2EC896B469D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863600"/>
            <a:ext cx="10515600" cy="52070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fr-C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semaine prochaine: TP4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368DFA-9C27-4F77-8FBE-769352C3B4B5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513323"/>
            <a:ext cx="10515600" cy="491787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Le plus important TP pour la compréhension du cours !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En forte relation avec INF1600, donc sur des aspects matériels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CA" dirty="0">
                <a:solidFill>
                  <a:srgbClr val="FF0000"/>
                </a:solidFill>
              </a:rPr>
              <a:t>Sur Zoom à  distance pour profiter de l’enregistrement et du tableau lumineux!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Je placerai le TP sur le site assez tôt, si possible.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Utilisation des ressources matérielles internes du microcontrôleur.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On restera sur des </a:t>
            </a:r>
            <a:r>
              <a:rPr lang="fr-CA" dirty="0">
                <a:solidFill>
                  <a:srgbClr val="FF0000"/>
                </a:solidFill>
              </a:rPr>
              <a:t>sujets</a:t>
            </a:r>
            <a:r>
              <a:rPr lang="fr-CA" dirty="0">
                <a:solidFill>
                  <a:schemeClr val="bg1"/>
                </a:solidFill>
              </a:rPr>
              <a:t> assez matériels pour les prochaines semaines avant un retour aux sujets plus logiciels.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Pas d’invité la semaine prochaine pour passer tout le temps sur les principes et explications.</a:t>
            </a:r>
          </a:p>
          <a:p>
            <a:pPr marL="0" indent="0">
              <a:buNone/>
            </a:pP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B16360-C7CE-4FB1-8E3C-954BE2B1B2C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38200" y="426800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INF1900				TP3: le PWM logiciel					</a:t>
            </a:r>
            <a:fld id="{D6B880EE-E96A-4CC2-9F05-896C9CF11A09}" type="slidenum">
              <a:rPr lang="fr-CA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fr-C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471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D4C3E1-61F8-4E6A-81F6-2EC896B469D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863600"/>
            <a:ext cx="10515600" cy="52070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fr-C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Cette semaine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368DFA-9C27-4F77-8FBE-769352C3B4B5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513323"/>
            <a:ext cx="10515600" cy="4917877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Visiteurs en début de cours: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</a:rPr>
              <a:t>Cindy Leclerc, Stages et emplois de Polytechnique Montréal.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</a:rPr>
              <a:t>PDF de la présentation sur le Moodle du cours à venir.</a:t>
            </a:r>
            <a:endParaRPr lang="fr-CA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Le PWM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Les moteurs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Le pont-en-H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Oscilloscope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Remise du TP2 avec Git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Qualité du code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La semaine prochaine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Équipes de 4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Examen…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B16360-C7CE-4FB1-8E3C-954BE2B1B2C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38200" y="426800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INF1900				TP3: le PWM logiciel					</a:t>
            </a:r>
            <a:fld id="{D6B880EE-E96A-4CC2-9F05-896C9CF11A09}" type="slidenum">
              <a:rPr lang="fr-CA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fr-C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356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D4C3E1-61F8-4E6A-81F6-2EC896B469D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863600"/>
            <a:ext cx="10515600" cy="52070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fr-C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Équipes de 4: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368DFA-9C27-4F77-8FBE-769352C3B4B5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513323"/>
            <a:ext cx="10515600" cy="491787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Commencez à former des équipes de 4 (réunion de deux équipes de deux </a:t>
            </a:r>
            <a:r>
              <a:rPr lang="fr-CA" u="sng" dirty="0">
                <a:solidFill>
                  <a:schemeClr val="bg1"/>
                </a:solidFill>
              </a:rPr>
              <a:t>d’une même section</a:t>
            </a:r>
            <a:r>
              <a:rPr lang="fr-CA" dirty="0">
                <a:solidFill>
                  <a:schemeClr val="bg1"/>
                </a:solidFill>
              </a:rPr>
              <a:t>). 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M’envoyer un courriel (un seul par équipe de 4) avec les deux numéros d’équipes de deux de la même section de laboratoire qui se réunissent.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C’est tout ce dont j’ai besoin pour réunir les équipes de deux.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B16360-C7CE-4FB1-8E3C-954BE2B1B2C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38200" y="426800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INF1900				TP3: le PWM logiciel					</a:t>
            </a:r>
            <a:fld id="{D6B880EE-E96A-4CC2-9F05-896C9CF11A09}" type="slidenum">
              <a:rPr lang="fr-CA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fr-C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417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71528-7247-890E-CD8D-34D15521C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C47952-59C7-2A54-85B0-6BE10C770D9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863600"/>
            <a:ext cx="10515600" cy="52070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fr-C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Examen: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744FBB-0314-B9CE-EBEC-5CB384E670E4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513323"/>
            <a:ext cx="10515600" cy="491787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On a eu la date pour l’examen sur Moodle à venir: lundi 17 février à 18h30 sur </a:t>
            </a:r>
            <a:r>
              <a:rPr lang="fr-CA" dirty="0" err="1">
                <a:solidFill>
                  <a:schemeClr val="bg1"/>
                </a:solidFill>
              </a:rPr>
              <a:t>MoodleExamen</a:t>
            </a:r>
            <a:r>
              <a:rPr lang="fr-CA" dirty="0">
                <a:solidFill>
                  <a:schemeClr val="bg1"/>
                </a:solidFill>
              </a:rPr>
              <a:t> en présentiel... Mais je dois assigner les salles et organiser l’ensemble.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Suivre les instructions à venir en première page du site web de cours dans la section « annonces ».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Un exemple de l’examen de la session passée est disponible sur le site Moodle du cours.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Un cours en présentiel au C-631 vers 20h00 suivra l’examen.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2B50974-3294-F0FD-37C1-381449D97C8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38200" y="426800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INF1900				TP3: le PWM logiciel					</a:t>
            </a:r>
            <a:fld id="{D6B880EE-E96A-4CC2-9F05-896C9CF11A09}" type="slidenum">
              <a:rPr lang="fr-CA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fr-C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960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D4C3E1-61F8-4E6A-81F6-2EC896B469D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863600"/>
            <a:ext cx="10515600" cy="52070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fr-C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Étudiant.es avec conditions particulières: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368DFA-9C27-4F77-8FBE-769352C3B4B5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513323"/>
            <a:ext cx="10515600" cy="491787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r-CA" sz="2800" b="1" dirty="0">
                <a:solidFill>
                  <a:srgbClr val="FFFF00"/>
                </a:solidFill>
              </a:rPr>
              <a:t>Ceux et celles qui bénéficient de conditions spéciales doivent me faire parvenir leurs mesures d</a:t>
            </a:r>
            <a:r>
              <a:rPr lang="en-CA" sz="2800" b="1" dirty="0">
                <a:solidFill>
                  <a:srgbClr val="FFFF00"/>
                </a:solidFill>
              </a:rPr>
              <a:t>’</a:t>
            </a:r>
            <a:r>
              <a:rPr lang="en-CA" sz="2800" b="1" dirty="0" err="1">
                <a:solidFill>
                  <a:srgbClr val="FFFF00"/>
                </a:solidFill>
              </a:rPr>
              <a:t>aménagement</a:t>
            </a:r>
            <a:r>
              <a:rPr lang="fr-CA" sz="2800" b="1" dirty="0">
                <a:solidFill>
                  <a:srgbClr val="FFFF00"/>
                </a:solidFill>
              </a:rPr>
              <a:t>.  Un fichier PDF par courriel directement fait l’affaire. </a:t>
            </a:r>
          </a:p>
          <a:p>
            <a:pPr marL="0" indent="0">
              <a:buNone/>
            </a:pPr>
            <a:endParaRPr lang="fr-CA" sz="2800" b="1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B16360-C7CE-4FB1-8E3C-954BE2B1B2C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38200" y="426800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INF1900				TP3: le PWM logiciel					</a:t>
            </a:r>
            <a:fld id="{D6B880EE-E96A-4CC2-9F05-896C9CF11A09}" type="slidenum">
              <a:rPr lang="fr-CA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fr-C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0C9695-FFDB-48B6-BB59-FB96860BC61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90501" y="2748553"/>
            <a:ext cx="4295775" cy="393382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371DFF4-6658-12EB-F7F1-56198EC2A100}"/>
              </a:ext>
            </a:extLst>
          </p:cNvPr>
          <p:cNvSpPr txBox="1"/>
          <p:nvPr/>
        </p:nvSpPr>
        <p:spPr>
          <a:xfrm>
            <a:off x="5546629" y="4990563"/>
            <a:ext cx="4593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rgbClr val="FF0000"/>
                </a:solidFill>
              </a:rPr>
              <a:t>Cet examen est organisé par moi-même, pas par le service aux étudiants!!!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6949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D4C3E1-61F8-4E6A-81F6-2EC896B469D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863600"/>
            <a:ext cx="10515600" cy="52070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fr-C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?: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B16360-C7CE-4FB1-8E3C-954BE2B1B2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38200" y="426800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INF1900				TP3: le PWM logiciel					</a:t>
            </a:r>
            <a:fld id="{D6B880EE-E96A-4CC2-9F05-896C9CF11A09}" type="slidenum">
              <a:rPr lang="fr-CA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fr-C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457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D4C3E1-61F8-4E6A-81F6-2EC896B469D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863600"/>
            <a:ext cx="10515600" cy="52070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fr-C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Qu’est-ce que le Pulse-</a:t>
            </a:r>
            <a:r>
              <a:rPr lang="fr-CA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Width</a:t>
            </a:r>
            <a:r>
              <a:rPr lang="fr-C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Modulation (PWM)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368DFA-9C27-4F77-8FBE-769352C3B4B5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513323"/>
            <a:ext cx="10515600" cy="491787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La modulation de largeur d’impulsion est une onde plus ou moins carrée tout simplement, un peu comme un signal d’horloge.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La fréquence de l’onde peut avoir de l’importance mais ce n’est pas le plus important.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Le temps passé au niveau haut par rapport au niveau bas est bien plus important.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Sert à contrôler la vitesse des moteurs dans notre cas, avec l’aide du pont-en-H.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Contrôle aussi l’intensité lumineuse des DEL.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B16360-C7CE-4FB1-8E3C-954BE2B1B2C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38200" y="426800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INF1900				TP3: le PWM logiciel					</a:t>
            </a:r>
            <a:fld id="{D6B880EE-E96A-4CC2-9F05-896C9CF11A09}" type="slidenum">
              <a:rPr lang="fr-CA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fr-C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801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D4C3E1-61F8-4E6A-81F6-2EC896B469D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863600"/>
            <a:ext cx="10515600" cy="52070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fr-C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 de l’onde PWM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B16360-C7CE-4FB1-8E3C-954BE2B1B2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38200" y="426800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INF1900				TP3: le PWM logiciel					</a:t>
            </a:r>
            <a:fld id="{D6B880EE-E96A-4CC2-9F05-896C9CF11A09}" type="slidenum">
              <a:rPr lang="fr-CA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fr-C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7DCDD9A-EF2C-4DC4-B47E-05305A45BF8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8200" y="1619586"/>
            <a:ext cx="5419725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42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D4C3E1-61F8-4E6A-81F6-2EC896B469D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863600"/>
            <a:ext cx="10515600" cy="52070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fr-C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Contrôler des moteurs à courant continu (CC)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368DFA-9C27-4F77-8FBE-769352C3B4B5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513323"/>
            <a:ext cx="10515600" cy="491787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En général, on veut faire tourner les moteurs à courant continu (CC) dans un sens ou l’autre pour avancer ou reculer.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Ils ont une forte inertie au départ, comme beaucoup de moteurs.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Leur comportement n’est pas linéaire avec le courant.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Ils demandent plus de courant que la carte à microcontrôleur peut en fournir en sortie directement.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Ils ont un fort comportement inductif, potentiellement destructeur pour la carte mère et le microcontrôleur.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Clairement, il faudra un circuit d’interface entre le microcontrôleur et les moteurs pour y arriver.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B16360-C7CE-4FB1-8E3C-954BE2B1B2C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38200" y="426800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INF1900				TP3: le PWM logiciel					</a:t>
            </a:r>
            <a:fld id="{D6B880EE-E96A-4CC2-9F05-896C9CF11A09}" type="slidenum">
              <a:rPr lang="fr-CA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fr-C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39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D4C3E1-61F8-4E6A-81F6-2EC896B469D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863600"/>
            <a:ext cx="10515600" cy="52070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fr-C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pont-en-H (</a:t>
            </a:r>
            <a:r>
              <a:rPr lang="fr-CA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H-Bridge</a:t>
            </a:r>
            <a:r>
              <a:rPr lang="fr-C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est la solution: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368DFA-9C27-4F77-8FBE-769352C3B4B5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513323"/>
            <a:ext cx="10515600" cy="491787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Le pont en H est un circuit avec 4 transistors de puissance qui agissent comme des interrupteurs avec le moteur au centre.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Un pont en H contrôlé par un signal PWM aide à linéariser la vitesse des moteurs.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L’inversion du sens des moteurs devient possible et même facile.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On complète le circuit avec un peu de protection contre les courants inverses.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On facilite l’interface avec quelques autres éléments (connecteurs pour les branchements) et le montage au reste du système.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chemeClr val="bg1"/>
                </a:solidFill>
              </a:rPr>
              <a:t>Plusieurs modèles sont disponibles commercialement.</a:t>
            </a:r>
          </a:p>
          <a:p>
            <a:pPr>
              <a:buFont typeface="Wingdings" panose="05000000000000000000" pitchFamily="2" charset="2"/>
              <a:buChar char="§"/>
            </a:pP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B16360-C7CE-4FB1-8E3C-954BE2B1B2C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38200" y="426800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INF1900				TP3: le PWM logiciel					</a:t>
            </a:r>
            <a:fld id="{D6B880EE-E96A-4CC2-9F05-896C9CF11A09}" type="slidenum">
              <a:rPr lang="fr-CA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fr-C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818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D4C3E1-61F8-4E6A-81F6-2EC896B469D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863600"/>
            <a:ext cx="10515600" cy="52070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fr-C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Vue du circuit: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B16360-C7CE-4FB1-8E3C-954BE2B1B2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38200" y="426800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INF1900				TP3: le PWM logiciel					</a:t>
            </a:r>
            <a:fld id="{D6B880EE-E96A-4CC2-9F05-896C9CF11A09}" type="slidenum">
              <a:rPr lang="fr-CA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fr-C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2194992-74DD-4230-A17B-C04FCD4FE4E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878727" y="1680970"/>
            <a:ext cx="5475073" cy="410630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296874B-ABF2-4D17-94F9-B88A413430C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7"/>
          <a:srcRect l="15953" t="787" r="17493" b="24717"/>
          <a:stretch/>
        </p:blipFill>
        <p:spPr>
          <a:xfrm>
            <a:off x="838200" y="1680970"/>
            <a:ext cx="4907692" cy="366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13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D4C3E1-61F8-4E6A-81F6-2EC896B469D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863600"/>
            <a:ext cx="10515600" cy="52070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fr-C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</a:t>
            </a:r>
            <a:r>
              <a:rPr lang="fr-CA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SimulIDE</a:t>
            </a:r>
            <a:r>
              <a:rPr lang="fr-C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B16360-C7CE-4FB1-8E3C-954BE2B1B2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38200" y="426800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INF1900				TP3: le PWM logiciel					</a:t>
            </a:r>
            <a:fld id="{D6B880EE-E96A-4CC2-9F05-896C9CF11A09}" type="slidenum">
              <a:rPr lang="fr-CA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fr-C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EBD415E-43BC-401D-9CCD-9645FB1551C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8200" y="1708150"/>
            <a:ext cx="58864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95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D4C3E1-61F8-4E6A-81F6-2EC896B469D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863600"/>
            <a:ext cx="10515600" cy="52070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fr-C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Vue du circuit imprimé du circuit du pont-en-H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191BBC99-6ED0-46D6-89A3-D7D8E16FCC20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28615" y="1384300"/>
            <a:ext cx="8638705" cy="491807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4B16360-C7CE-4FB1-8E3C-954BE2B1B2C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38200" y="426800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INF1900				TP3: le PWM logiciel					</a:t>
            </a:r>
            <a:fld id="{D6B880EE-E96A-4CC2-9F05-896C9CF11A09}" type="slidenum">
              <a:rPr lang="fr-CA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fr-C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2240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2688</TotalTime>
  <Words>1432</Words>
  <Application>Microsoft Office PowerPoint</Application>
  <PresentationFormat>Grand écran</PresentationFormat>
  <Paragraphs>118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Thème Office</vt:lpstr>
      <vt:lpstr>INF1900: PROJET DE CONCEPTION D’UN SYSTÈME EMBARQUÉ  TRAVAIL PRATIQUE 3:  LE PWM LOGICIEL ET LES MOTEURS</vt:lpstr>
      <vt:lpstr>Cette semaine :</vt:lpstr>
      <vt:lpstr>Qu’est-ce que le Pulse-Width Modulation (PWM) ?</vt:lpstr>
      <vt:lpstr>Forme de l’onde PWM</vt:lpstr>
      <vt:lpstr>Contrôler des moteurs à courant continu (CC)</vt:lpstr>
      <vt:lpstr>Le pont-en-H (H-Bridge) est la solution:</vt:lpstr>
      <vt:lpstr>Vue du circuit:</vt:lpstr>
      <vt:lpstr>Dans SimulIDE :</vt:lpstr>
      <vt:lpstr>Vue du circuit imprimé du circuit du pont-en-H</vt:lpstr>
      <vt:lpstr>Présentation PowerPoint</vt:lpstr>
      <vt:lpstr>Il y a de nombreux pont-en-H disponibles commercialement:</vt:lpstr>
      <vt:lpstr>Pont-en-H et dissipation de chaleur:</vt:lpstr>
      <vt:lpstr>Même utile sur le « longboard de luxe… » de Ouassim Ouali</vt:lpstr>
      <vt:lpstr>Un ATmega à l’intérieur de réfrigérateur… </vt:lpstr>
      <vt:lpstr>Appareils de laboratoire :</vt:lpstr>
      <vt:lpstr>Présentation PowerPoint</vt:lpstr>
      <vt:lpstr>Exemple d’utilisation de Git avec commandes Linux:</vt:lpstr>
      <vt:lpstr>Qualité du code:</vt:lpstr>
      <vt:lpstr>La semaine prochaine: TP4 </vt:lpstr>
      <vt:lpstr>Équipes de 4:</vt:lpstr>
      <vt:lpstr>Examen:</vt:lpstr>
      <vt:lpstr>Étudiant.es avec conditions particulières:</vt:lpstr>
      <vt:lpstr>Questions ?: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INF1900: PROJET DE CONCEPTION D’UN SYSTÈME EMBARQUÉ  TRAVAIL PRATIQUE 8: STRATÉGIES DE DÉBOGAGE</dc:title>
  <dc:creator>Jérôme Collin</dc:creator>
  <cp:lastModifiedBy>Jérôme Collin</cp:lastModifiedBy>
  <cp:revision>63</cp:revision>
  <dcterms:created xsi:type="dcterms:W3CDTF">2020-10-25T16:45:50Z</dcterms:created>
  <dcterms:modified xsi:type="dcterms:W3CDTF">2025-01-24T22:15:34Z</dcterms:modified>
</cp:coreProperties>
</file>