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71" r:id="rId4"/>
    <p:sldId id="260" r:id="rId5"/>
    <p:sldId id="270" r:id="rId6"/>
    <p:sldId id="262" r:id="rId7"/>
    <p:sldId id="263" r:id="rId8"/>
    <p:sldId id="264" r:id="rId9"/>
    <p:sldId id="269" r:id="rId10"/>
    <p:sldId id="265" r:id="rId11"/>
    <p:sldId id="266" r:id="rId12"/>
    <p:sldId id="267" r:id="rId13"/>
    <p:sldId id="261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2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4660"/>
  </p:normalViewPr>
  <p:slideViewPr>
    <p:cSldViewPr snapToGrid="0">
      <p:cViewPr varScale="1">
        <p:scale>
          <a:sx n="174" d="100"/>
          <a:sy n="174" d="100"/>
        </p:scale>
        <p:origin x="13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09FD1-131F-4BE4-9027-5ACCB80B6FA8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08611-F0FD-4C91-ABBB-3E7DE878D5B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2994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92899-3D79-4BFE-A18D-54305BBA4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6BDF0A-3A47-4ED9-A914-761346405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5ACC1E-82E3-4CE7-8EF9-279EDF3DF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F22780-666A-4691-9329-1563BFC73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A543AA-21FE-406D-9B38-66D5DDC2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815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679D14-EFD7-4FCA-AF52-6008D99AB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0F0EFE4-D914-4D93-B82D-9903797E1E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15B0F6-607B-4981-96E4-870046F4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9D4160-644F-4426-83D7-DFA9692B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D36A08-9647-48D9-8753-C3D5DB8F8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568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32AE9D1-1EC2-4C8B-B79E-FB488CD18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626722-D0D7-433F-BD46-FFA6117CA1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B1FFDB-F18C-4AF8-A225-073451656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042720-B159-4F05-A31F-798205B9D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C826EC-45BC-4173-A206-5EB3F1104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877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319C4-3411-49EC-88C7-A2B0CF25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90CC50-9BF3-4117-9788-EC72B4F4F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76908F-E3E2-46AB-81D3-7B615659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3B253F-1152-4834-B115-39A3016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C89CD4-D8FC-4FB9-9D78-9C672B490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5787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AA7AAE-13F2-44A2-8F72-C36F46B5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4168E3-0216-490E-B3EE-69313E228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46D915-6CF5-4886-8EA4-698C64C66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411F89-2D1C-4A00-A16F-780E424A4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9C847A-FCC7-4A51-892C-5692E9EE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266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D5077-031E-4900-B8AF-F46C47FEE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8A5711-6AA1-401A-BC27-B23C2B2EF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EB888A-D83D-488F-8FB1-CDE85FDB9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3791E3-3F70-4982-AA46-319B8335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937651-78DC-4B54-B2E2-75185C70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314A5D-BDB1-44CE-8586-9EC35B4F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00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263C3-D4BA-48B0-9C34-0F7FF8375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E374B9-1FB9-4E28-991C-D3398EB71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454E0F-460E-4D9C-A75F-07447753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A0CF072-F310-46A7-B94D-88245AF0B1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174BA9-7804-4029-9B4E-44A6D66B9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38865F3-E178-4AE2-BC9C-3FEDB67A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8CA088E-C858-4CF8-90CB-5BF23266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B047C0D-27B9-4EC2-961A-8C7EBF15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780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49E40-3848-4246-91C0-A5D35E254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7202D33-07C0-47D4-B66C-94E69AB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9E4E49-83EA-4627-AC3B-FF357B835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8409DA0-2B43-40C7-8E91-456EB343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7366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9B2F2B0-AB88-475E-88E3-E8E0FB9E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DDFCEC0-5B8F-4271-832D-005A0A419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5734E6-2301-43E9-A61A-53CE0114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584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13ADFB-13F3-4CAF-98A8-DFF7C9C17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D1DBB0-A4B6-4C6E-BEA6-7349328BF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97E67B-EBE2-4CD7-B928-BF113E223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D38295-8F6A-48A3-AB1E-A1E8703A3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2BDDFE-C897-4B56-97A2-E3819B2A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B63F12-9A35-4408-ACBA-64CE2843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4548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0D7980-8295-4291-8803-8965D024D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245B7A-976E-49E6-A5C7-25595E258D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90A395-E20C-4D0B-89C6-CC2881A9B5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72F423-B0E4-4A83-B699-1CB46D42F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BF9855-ADEF-4E97-91BE-D59115C4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52B5C6-8CF1-41A1-A13A-DAD239DD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7500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F7F9CD8-6724-4E6E-91F2-FE354369D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7A0F45-8498-4EF5-88A7-EFDF5E1C7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F9380D-27D2-4A89-9F22-DE2110E98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E74EB-F2A3-48FA-9B87-84B99BD2ECF4}" type="datetimeFigureOut">
              <a:rPr lang="fr-CA" smtClean="0"/>
              <a:t>2025-01-17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4D3F5F-AFFD-4BB7-AA91-6439DCF70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C7D0B-DFCC-47E0-9D7E-6172AF230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6E765-894C-4B99-A208-540ADF252F4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008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BAB1B33-4589-4FB0-9498-2CD0CF13D0E5}"/>
              </a:ext>
            </a:extLst>
          </p:cNvPr>
          <p:cNvSpPr/>
          <p:nvPr/>
        </p:nvSpPr>
        <p:spPr>
          <a:xfrm>
            <a:off x="675248" y="527905"/>
            <a:ext cx="10841504" cy="30670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7E92A0D-139E-492E-A4AF-AC2382B7D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3888" y="436464"/>
            <a:ext cx="11010093" cy="3121123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40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INF1900:</a:t>
            </a:r>
            <a:b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 DE CONCEPTION D</a:t>
            </a:r>
            <a:r>
              <a:rPr lang="fr-CA" sz="40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’UN SYSTÈME EMBARQUÉ</a:t>
            </a:r>
            <a:br>
              <a:rPr lang="fr-C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000" b="1" dirty="0">
                <a:solidFill>
                  <a:srgbClr val="F5B20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 PRATIQUE 2: </a:t>
            </a:r>
            <a:br>
              <a:rPr lang="fr-CA" sz="4000" b="1" dirty="0">
                <a:solidFill>
                  <a:srgbClr val="F5B20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MACHINES À ÉTATS FINIS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CFEA02-3E0E-411A-8DCA-866900F2C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5249" y="3849510"/>
            <a:ext cx="10958733" cy="243874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CA" sz="3600" dirty="0">
                <a:solidFill>
                  <a:schemeClr val="bg1"/>
                </a:solidFill>
              </a:rPr>
              <a:t>Jérôme Collin, </a:t>
            </a:r>
            <a:r>
              <a:rPr lang="fr-CA" sz="3600" dirty="0" err="1">
                <a:solidFill>
                  <a:schemeClr val="bg1"/>
                </a:solidFill>
              </a:rPr>
              <a:t>ing</a:t>
            </a:r>
            <a:r>
              <a:rPr lang="fr-CA" sz="3600" dirty="0">
                <a:solidFill>
                  <a:schemeClr val="bg1"/>
                </a:solidFill>
              </a:rPr>
              <a:t>. </a:t>
            </a:r>
            <a:r>
              <a:rPr lang="fr-CA" sz="3600" dirty="0" err="1">
                <a:solidFill>
                  <a:schemeClr val="bg1"/>
                </a:solidFill>
              </a:rPr>
              <a:t>M.Sc.A</a:t>
            </a:r>
            <a:endParaRPr lang="fr-CA" sz="3600" dirty="0">
              <a:solidFill>
                <a:schemeClr val="bg1"/>
              </a:solidFill>
            </a:endParaRPr>
          </a:p>
          <a:p>
            <a:pPr algn="l"/>
            <a:r>
              <a:rPr lang="fr-CA" sz="3600" dirty="0">
                <a:solidFill>
                  <a:schemeClr val="bg1"/>
                </a:solidFill>
              </a:rPr>
              <a:t>Responsable du cours et enseignant</a:t>
            </a:r>
          </a:p>
          <a:p>
            <a:pPr algn="l"/>
            <a:endParaRPr lang="fr-CA" sz="3600" dirty="0">
              <a:solidFill>
                <a:schemeClr val="bg1"/>
              </a:solidFill>
            </a:endParaRPr>
          </a:p>
          <a:p>
            <a:pPr algn="l"/>
            <a:r>
              <a:rPr lang="fr-CA" sz="3600" dirty="0">
                <a:solidFill>
                  <a:schemeClr val="bg1"/>
                </a:solidFill>
              </a:rPr>
              <a:t>Département de génie informatique et</a:t>
            </a:r>
          </a:p>
          <a:p>
            <a:pPr algn="l"/>
            <a:r>
              <a:rPr lang="fr-CA" sz="3600" dirty="0">
                <a:solidFill>
                  <a:schemeClr val="bg1"/>
                </a:solidFill>
              </a:rPr>
              <a:t>Génie logiciel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07AC7A4-9ED4-4D0E-B8E5-76D7E3D90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323" y="4669769"/>
            <a:ext cx="3947658" cy="161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939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Remarques sur le switch-case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Ne jamais oublier l’instruction « break » car autrement, l’exécution se poursuit dans le « case » suivant!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Il pourrait y avoir une instruction « default » en plus pour montrer le cas par défaut à gérer (utile pour la gestion d’erreurs tout particulièrement:</a:t>
            </a:r>
          </a:p>
          <a:p>
            <a:pPr marL="0" indent="0">
              <a:buNone/>
            </a:pPr>
            <a:endParaRPr lang="fr-CA" sz="1200" dirty="0">
              <a:solidFill>
                <a:schemeClr val="bg1"/>
              </a:solidFill>
            </a:endParaRP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int </a:t>
            </a:r>
            <a:r>
              <a:rPr lang="en-US" dirty="0" err="1">
                <a:solidFill>
                  <a:schemeClr val="bg1"/>
                </a:solidFill>
              </a:rPr>
              <a:t>compteur</a:t>
            </a:r>
            <a:r>
              <a:rPr lang="en-US" dirty="0">
                <a:solidFill>
                  <a:schemeClr val="bg1"/>
                </a:solidFill>
              </a:rPr>
              <a:t> = 7 ;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switch (</a:t>
            </a:r>
            <a:r>
              <a:rPr lang="en-US" dirty="0" err="1">
                <a:solidFill>
                  <a:schemeClr val="bg1"/>
                </a:solidFill>
              </a:rPr>
              <a:t>compteur</a:t>
            </a:r>
            <a:r>
              <a:rPr lang="en-US" dirty="0">
                <a:solidFill>
                  <a:schemeClr val="bg1"/>
                </a:solidFill>
              </a:rPr>
              <a:t>) {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    case 1 :     </a:t>
            </a:r>
            <a:r>
              <a:rPr lang="en-US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⃪</a:t>
            </a: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Le </a:t>
            </a:r>
            <a:r>
              <a:rPr lang="en-US" dirty="0" err="1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cas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1 n</a:t>
            </a:r>
            <a:r>
              <a:rPr lang="fr-CA" dirty="0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’a pas de </a:t>
            </a:r>
            <a:r>
              <a:rPr lang="fr-CA" i="1" dirty="0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break</a:t>
            </a:r>
            <a:r>
              <a:rPr lang="fr-CA" dirty="0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.  L’exécution se poursuit au cas 2</a:t>
            </a:r>
            <a:endParaRPr lang="en-US" dirty="0">
              <a:solidFill>
                <a:schemeClr val="bg1"/>
              </a:solidFill>
            </a:endParaRP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    case 2 :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        var++ ; 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        break ;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    default :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        </a:t>
            </a:r>
            <a:r>
              <a:rPr lang="en-US" dirty="0" err="1">
                <a:solidFill>
                  <a:schemeClr val="bg1"/>
                </a:solidFill>
              </a:rPr>
              <a:t>cout</a:t>
            </a:r>
            <a:r>
              <a:rPr lang="en-US" dirty="0">
                <a:solidFill>
                  <a:schemeClr val="bg1"/>
                </a:solidFill>
              </a:rPr>
              <a:t> &lt;&lt; "</a:t>
            </a:r>
            <a:r>
              <a:rPr lang="en-US" dirty="0" err="1">
                <a:solidFill>
                  <a:schemeClr val="bg1"/>
                </a:solidFill>
              </a:rPr>
              <a:t>Erreur</a:t>
            </a:r>
            <a:r>
              <a:rPr lang="en-US" dirty="0">
                <a:solidFill>
                  <a:schemeClr val="bg1"/>
                </a:solidFill>
              </a:rPr>
              <a:t>: message…“ ;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}</a:t>
            </a: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380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appareils de laboratoire: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https://cours.polymtl.ca/inf1900/guides/mesure pour information mais aussi, pour des vidéos à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https://cours.polymtl.ca/inf1900/videos/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ou sur YouTube (https://www.youtube.com/@jeromecollin2073/playlists)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 multimètre (1 vidéo)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Mesure de tension continue (DC):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 test de continuité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La source de tension (2 vidéos mais prendre celle pour le GPE 4323)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Légèrement plus complexe.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Aide des chargés, au besoin.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Attention, pour un plus vieux modèle cette vidéo!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Oscilloscope (5 vidéos, plus complexe) 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Pour voir l’évolution de signaux dans le temps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Seulement les 3 premiers sont essentiels pour le cours.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187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Même utilisé dans </a:t>
            </a:r>
            <a:r>
              <a:rPr lang="fr-CA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SimulIDE</a:t>
            </a:r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Uniquement les versions plus simples dans </a:t>
            </a:r>
            <a:r>
              <a:rPr lang="fr-CA" dirty="0" err="1">
                <a:solidFill>
                  <a:schemeClr val="bg1"/>
                </a:solidFill>
              </a:rPr>
              <a:t>SimulIDE</a:t>
            </a:r>
            <a:r>
              <a:rPr lang="fr-CA" dirty="0">
                <a:solidFill>
                  <a:schemeClr val="bg1"/>
                </a:solidFill>
              </a:rPr>
              <a:t> !</a:t>
            </a:r>
          </a:p>
          <a:p>
            <a:pPr>
              <a:buFont typeface="Wingdings" panose="05000000000000000000" pitchFamily="2" charset="2"/>
              <a:buChar char="§"/>
            </a:pP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D37129C-F020-4A0C-9DC5-3E6E65593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59225"/>
            <a:ext cx="7305675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9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Qualité du code: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veut introduire quelques règles par TP.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Canal Git et Qualité du code sur Discord pour questions.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met de l’avant celles en relation avec la matière du TP.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Cette semaine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Celles de 2 à 9 inclusivement: convention pour la nomenclature (noms de classes, variables, constantes,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La numéro 30 sur les types énumérés !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La numéro 73 sur l’énoncé switch-case!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La correction en tiendra compte!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en reparle la semaine prochaine.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039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fameux Git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Git est utilisé dans bien des cours et probablement en stage!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Permet, entre autres, sans aller trop loin en partant, de 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Centraliser le code et le partager entre les développeurs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Gestion des différentes versions d’un fichier source pour en conserver l’historique et revenir à une version précédente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Détection des conflits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Permet aux développeurs de programmer “dans un coin” tranquillement et d’introduire ses changements plus facilement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Permet l’utilisation de branches indépendantes (moins important au début)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 err="1">
                <a:solidFill>
                  <a:schemeClr val="bg1"/>
                </a:solidFill>
              </a:rPr>
              <a:t>Github</a:t>
            </a:r>
            <a:r>
              <a:rPr lang="fr-CA" dirty="0">
                <a:solidFill>
                  <a:schemeClr val="bg1"/>
                </a:solidFill>
              </a:rPr>
              <a:t> et </a:t>
            </a:r>
            <a:r>
              <a:rPr lang="fr-CA" dirty="0" err="1">
                <a:solidFill>
                  <a:schemeClr val="bg1"/>
                </a:solidFill>
              </a:rPr>
              <a:t>Gitlab</a:t>
            </a:r>
            <a:r>
              <a:rPr lang="fr-CA" dirty="0">
                <a:solidFill>
                  <a:schemeClr val="bg1"/>
                </a:solidFill>
              </a:rPr>
              <a:t> sont des sites qui utilisent Git pour faire de l’hébergement de répertoires en offrant le même service en ligne, avec des options plus avancées supplémentaires.  Il y en a d’autres.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Maîtriser la bête par étapes et tranquillement !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73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Invités pour commencer: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 err="1">
                <a:solidFill>
                  <a:schemeClr val="bg1"/>
                </a:solidFill>
              </a:rPr>
              <a:t>PolyHacks</a:t>
            </a:r>
            <a:r>
              <a:rPr lang="fr-CA" dirty="0">
                <a:solidFill>
                  <a:schemeClr val="bg1"/>
                </a:solidFill>
              </a:rPr>
              <a:t> (https://polyhacks.io/fr)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François </a:t>
            </a:r>
            <a:r>
              <a:rPr lang="fr-CA" dirty="0" err="1">
                <a:solidFill>
                  <a:schemeClr val="bg1"/>
                </a:solidFill>
              </a:rPr>
              <a:t>Tourigny</a:t>
            </a:r>
            <a:r>
              <a:rPr lang="fr-CA" dirty="0">
                <a:solidFill>
                  <a:schemeClr val="bg1"/>
                </a:solidFill>
              </a:rPr>
              <a:t>, président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Accompagné de représentants de branches affiliées.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La semaine prochaine: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Cindy Leclerc, service de stages et emplois.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51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Aujourd’hui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Retour sur les équipes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Première remise d’un programme pour correction par les responsables de laboratoire.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Notions de machines à états finis (</a:t>
            </a:r>
            <a:r>
              <a:rPr lang="fr-CA" i="1" dirty="0" err="1">
                <a:solidFill>
                  <a:schemeClr val="bg1"/>
                </a:solidFill>
              </a:rPr>
              <a:t>Finite</a:t>
            </a:r>
            <a:r>
              <a:rPr lang="fr-CA" i="1" dirty="0">
                <a:solidFill>
                  <a:schemeClr val="bg1"/>
                </a:solidFill>
              </a:rPr>
              <a:t> State Machine</a:t>
            </a:r>
            <a:r>
              <a:rPr lang="fr-CA" dirty="0">
                <a:solidFill>
                  <a:schemeClr val="bg1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Énumération et switch-case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Soumission par Git du code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Qualité du code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Appareils de laboratoire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Dernière heure: exemple complet avec Git et commandes Linux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0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équipes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Ce qui est sur le site du cours est ce qu’il y a de plus à jour: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https://cours.polymtl.ca/inf1900/evaluation/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Sur environ 250 inscrits, il ne reste encore quelques petits problèmes à régler mais rien de grave.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S’il reste problème d’équipe ou d’inscription, m’envoyer un courriel immédiatement.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Je complète le tout demain et j’enverrai aussi à un analyste du département ce qu’il faut pour créer les comptes Git.  Tout ceci devrait être fait autour du milieu de la semaine.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Faire vos changements de nom sur Discord pour avoir: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&lt;no d’équipe&gt;-&lt;Prénom&gt;&lt;Nom&gt;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Les chargés vont vous l’imposer prochainement!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337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Sertissage des fils: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Est-ce que ça va pour le sertissage des fils ?  Est-ce terminé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au aussi cassé 2 cadenas…  Est-ce qu’il reste des problèmes d’accès ou de mauvaises cases 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M’écrire un courriel avec photographie de la case en question.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Pas sur Discord pour ce genre de demande.</a:t>
            </a:r>
          </a:p>
          <a:p>
            <a:pPr>
              <a:buFont typeface="Wingdings" panose="05000000000000000000" pitchFamily="2" charset="2"/>
              <a:buChar char="§"/>
            </a:pPr>
            <a:endParaRPr lang="fr-CA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5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travail pratique de cette semaine: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Retour sur les délais et les entrées/sorties (comme au TP1).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Utilisation d’instructions C/C++ nouvelles et réutilisation de celles de la semaine passée.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Comment faire une machine à états finis (vue en INF1500) mais de façon logicielle (ne nécessite pas de simplification logique!)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Inclure la table des états en en-tête de votre programme (en commentaires)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 Démarche pas-à-pas, plus systématique, pour y arriver: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Programme un peu plus long en C++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Utile aussi pour le cours de INF1015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290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Énumération et «switch-case»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Deux grandes différences entre le Python et le C++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Les énumérations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Les instructions switch-case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L’énumération introduit un nouveau type et limite à un ensemble précis les valeurs que peut prendre une variable.  Par exemple:</a:t>
            </a:r>
          </a:p>
          <a:p>
            <a:pPr marL="0" indent="0">
              <a:buNone/>
            </a:pPr>
            <a:endParaRPr lang="fr-CA" sz="1200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fr-CA" dirty="0" err="1">
                <a:solidFill>
                  <a:schemeClr val="bg1"/>
                </a:solidFill>
              </a:rPr>
              <a:t>enum</a:t>
            </a:r>
            <a:r>
              <a:rPr lang="fr-CA" dirty="0">
                <a:solidFill>
                  <a:schemeClr val="bg1"/>
                </a:solidFill>
              </a:rPr>
              <a:t> couleur </a:t>
            </a:r>
            <a:r>
              <a:rPr lang="en-US" dirty="0">
                <a:solidFill>
                  <a:schemeClr val="bg1"/>
                </a:solidFill>
              </a:rPr>
              <a:t>{ COULEUR_ROUGE, COULEUR_VERT, COULEUR_JAUNE } ;</a:t>
            </a:r>
          </a:p>
          <a:p>
            <a:pPr marL="457200" lvl="1" indent="0">
              <a:buNone/>
            </a:pPr>
            <a:r>
              <a:rPr lang="fr-CA" dirty="0">
                <a:solidFill>
                  <a:schemeClr val="bg1"/>
                </a:solidFill>
              </a:rPr>
              <a:t>couleur </a:t>
            </a:r>
            <a:r>
              <a:rPr lang="fr-CA" dirty="0" err="1">
                <a:solidFill>
                  <a:schemeClr val="bg1"/>
                </a:solidFill>
              </a:rPr>
              <a:t>feuxCirculation</a:t>
            </a:r>
            <a:r>
              <a:rPr lang="fr-CA" dirty="0">
                <a:solidFill>
                  <a:schemeClr val="bg1"/>
                </a:solidFill>
              </a:rPr>
              <a:t> = COULEUR_ROUGE ;</a:t>
            </a:r>
          </a:p>
          <a:p>
            <a:pPr marL="457200" lvl="1" indent="0">
              <a:buNone/>
            </a:pPr>
            <a:endParaRPr lang="fr-CA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 compilateur peut vérifier beaucoup de cas avant l’exécution étant donné le typage très serré qui limite les valeurs possibles de </a:t>
            </a:r>
            <a:r>
              <a:rPr lang="fr-CA" dirty="0" err="1">
                <a:solidFill>
                  <a:schemeClr val="bg1"/>
                </a:solidFill>
              </a:rPr>
              <a:t>feuxCirculation</a:t>
            </a:r>
            <a:r>
              <a:rPr lang="fr-CA" dirty="0">
                <a:solidFill>
                  <a:schemeClr val="bg1"/>
                </a:solidFill>
              </a:rPr>
              <a:t> !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419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Utile dans un switch-case: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Le switch-case permet de tester la valeur que peut prendre une variable et de traiter les différents cas possibles: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A" dirty="0">
                <a:solidFill>
                  <a:schemeClr val="bg1"/>
                </a:solidFill>
              </a:rPr>
              <a:t>	</a:t>
            </a:r>
            <a:r>
              <a:rPr lang="en-US" sz="2000" dirty="0">
                <a:solidFill>
                  <a:schemeClr val="bg1"/>
                </a:solidFill>
              </a:rPr>
              <a:t>switch(</a:t>
            </a:r>
            <a:r>
              <a:rPr lang="fr-CA" sz="2000" dirty="0" err="1">
                <a:solidFill>
                  <a:schemeClr val="bg1"/>
                </a:solidFill>
              </a:rPr>
              <a:t>feuxCirculation</a:t>
            </a:r>
            <a:r>
              <a:rPr lang="en-US" sz="2000" dirty="0">
                <a:solidFill>
                  <a:schemeClr val="bg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	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   	     case COULEUR_ROUGE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	          </a:t>
            </a:r>
            <a:r>
              <a:rPr lang="fr-CA" sz="2000" dirty="0" err="1">
                <a:solidFill>
                  <a:schemeClr val="bg1"/>
                </a:solidFill>
              </a:rPr>
              <a:t>feuxCirculation</a:t>
            </a:r>
            <a:r>
              <a:rPr lang="en-US" sz="2000" dirty="0">
                <a:solidFill>
                  <a:schemeClr val="bg1"/>
                </a:solidFill>
              </a:rPr>
              <a:t> = COULEUR_VERT;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	  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   	     case COULEUR_VERT: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   	          </a:t>
            </a:r>
            <a:r>
              <a:rPr lang="fr-CA" sz="2000" dirty="0" err="1">
                <a:solidFill>
                  <a:schemeClr val="bg1"/>
                </a:solidFill>
              </a:rPr>
              <a:t>feuxCirculation</a:t>
            </a:r>
            <a:r>
              <a:rPr lang="en-US" sz="2000" dirty="0">
                <a:solidFill>
                  <a:schemeClr val="bg1"/>
                </a:solidFill>
              </a:rPr>
              <a:t> = COULEUR_JAUNE;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	  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	     case COULEUR_JAUNE: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	          </a:t>
            </a:r>
            <a:r>
              <a:rPr lang="fr-CA" sz="2000" dirty="0" err="1">
                <a:solidFill>
                  <a:schemeClr val="bg1"/>
                </a:solidFill>
              </a:rPr>
              <a:t>feuxCirculation</a:t>
            </a:r>
            <a:r>
              <a:rPr lang="en-US" sz="2000" dirty="0">
                <a:solidFill>
                  <a:schemeClr val="bg1"/>
                </a:solidFill>
              </a:rPr>
              <a:t> = COULEUR_ROUGE;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 	  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</a:rPr>
              <a:t>	}</a:t>
            </a:r>
          </a:p>
          <a:p>
            <a:pPr marL="0" indent="0">
              <a:spcBef>
                <a:spcPts val="0"/>
              </a:spcBef>
              <a:buNone/>
            </a:pPr>
            <a:endParaRPr lang="fr-CA" sz="1800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603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D4C3E1-61F8-4E6A-81F6-2EC896B4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600"/>
            <a:ext cx="10515600" cy="5207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CA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enum</a:t>
            </a:r>
            <a:r>
              <a:rPr lang="fr-CA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class: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368DFA-9C27-4F77-8FBE-769352C3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323"/>
            <a:ext cx="10515600" cy="4917877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En C++, on privilégie l’utilisation de l’</a:t>
            </a:r>
            <a:r>
              <a:rPr lang="fr-CA" dirty="0" err="1">
                <a:solidFill>
                  <a:schemeClr val="bg1"/>
                </a:solidFill>
              </a:rPr>
              <a:t>enum</a:t>
            </a:r>
            <a:r>
              <a:rPr lang="fr-CA" dirty="0">
                <a:solidFill>
                  <a:schemeClr val="bg1"/>
                </a:solidFill>
              </a:rPr>
              <a:t> class lorsque possible au lieu du </a:t>
            </a:r>
            <a:r>
              <a:rPr lang="fr-CA" dirty="0" err="1">
                <a:solidFill>
                  <a:schemeClr val="bg1"/>
                </a:solidFill>
              </a:rPr>
              <a:t>enum</a:t>
            </a:r>
            <a:r>
              <a:rPr lang="fr-CA" dirty="0">
                <a:solidFill>
                  <a:schemeClr val="bg1"/>
                </a:solidFill>
              </a:rPr>
              <a:t> « classique » pour améliorer la lisibilité et le typage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CA" dirty="0">
                <a:solidFill>
                  <a:schemeClr val="bg1"/>
                </a:solidFill>
              </a:rPr>
              <a:t>	</a:t>
            </a:r>
            <a:r>
              <a:rPr lang="en-US" sz="1800" dirty="0" err="1">
                <a:solidFill>
                  <a:schemeClr val="bg1"/>
                </a:solidFill>
              </a:rPr>
              <a:t>enum</a:t>
            </a:r>
            <a:r>
              <a:rPr lang="en-US" sz="1800" dirty="0">
                <a:solidFill>
                  <a:schemeClr val="bg1"/>
                </a:solidFill>
              </a:rPr>
              <a:t> class Color {  RED, BLUE };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  	Color </a:t>
            </a:r>
            <a:r>
              <a:rPr lang="en-US" sz="1800" dirty="0" err="1">
                <a:solidFill>
                  <a:schemeClr val="bg1"/>
                </a:solidFill>
              </a:rPr>
              <a:t>color</a:t>
            </a:r>
            <a:r>
              <a:rPr lang="en-US" sz="1800" dirty="0">
                <a:solidFill>
                  <a:schemeClr val="bg1"/>
                </a:solidFill>
              </a:rPr>
              <a:t> { Color::RED };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  	if (color == </a:t>
            </a:r>
            <a:r>
              <a:rPr lang="en-US" sz="1800" dirty="0">
                <a:solidFill>
                  <a:srgbClr val="00B0F0"/>
                </a:solidFill>
              </a:rPr>
              <a:t>Color::RED</a:t>
            </a:r>
            <a:r>
              <a:rPr lang="en-US" sz="1800" dirty="0">
                <a:solidFill>
                  <a:schemeClr val="bg1"/>
                </a:solidFill>
              </a:rPr>
              <a:t>) // this is okay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     	     std::</a:t>
            </a:r>
            <a:r>
              <a:rPr lang="en-US" sz="1800" dirty="0" err="1">
                <a:solidFill>
                  <a:schemeClr val="bg1"/>
                </a:solidFill>
              </a:rPr>
              <a:t>cout</a:t>
            </a:r>
            <a:r>
              <a:rPr lang="en-US" sz="1800" dirty="0">
                <a:solidFill>
                  <a:schemeClr val="bg1"/>
                </a:solidFill>
              </a:rPr>
              <a:t> &lt;&lt; "The color is red!\n";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  	else if (color == </a:t>
            </a:r>
            <a:r>
              <a:rPr lang="en-US" sz="1800" dirty="0">
                <a:solidFill>
                  <a:srgbClr val="00B0F0"/>
                </a:solidFill>
              </a:rPr>
              <a:t>Color::BLUE</a:t>
            </a:r>
            <a:r>
              <a:rPr lang="en-US" sz="1800" dirty="0">
                <a:solidFill>
                  <a:schemeClr val="bg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</a:rPr>
              <a:t>        	     std::</a:t>
            </a:r>
            <a:r>
              <a:rPr lang="en-US" sz="1800" dirty="0" err="1">
                <a:solidFill>
                  <a:schemeClr val="bg1"/>
                </a:solidFill>
              </a:rPr>
              <a:t>cout</a:t>
            </a:r>
            <a:r>
              <a:rPr lang="en-US" sz="1800" dirty="0">
                <a:solidFill>
                  <a:schemeClr val="bg1"/>
                </a:solidFill>
              </a:rPr>
              <a:t> &lt;&lt; "The color is blue!\n";</a:t>
            </a:r>
          </a:p>
          <a:p>
            <a:pPr marL="0" indent="0">
              <a:spcBef>
                <a:spcPts val="0"/>
              </a:spcBef>
              <a:buNone/>
            </a:pPr>
            <a:endParaRPr lang="fr-CA" sz="18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CA" sz="1800" dirty="0">
                <a:solidFill>
                  <a:schemeClr val="bg1"/>
                </a:solidFill>
              </a:rPr>
              <a:t>	Source: https://www.learncpp.c om/</a:t>
            </a:r>
            <a:r>
              <a:rPr lang="fr-CA" sz="1800" dirty="0" err="1">
                <a:solidFill>
                  <a:schemeClr val="bg1"/>
                </a:solidFill>
              </a:rPr>
              <a:t>cpp</a:t>
            </a:r>
            <a:r>
              <a:rPr lang="fr-CA" sz="1800" dirty="0">
                <a:solidFill>
                  <a:schemeClr val="bg1"/>
                </a:solidFill>
              </a:rPr>
              <a:t>-tutorial/</a:t>
            </a:r>
            <a:r>
              <a:rPr lang="fr-CA" sz="1800" dirty="0" err="1">
                <a:solidFill>
                  <a:schemeClr val="bg1"/>
                </a:solidFill>
              </a:rPr>
              <a:t>enum</a:t>
            </a:r>
            <a:r>
              <a:rPr lang="fr-CA" sz="1800" dirty="0">
                <a:solidFill>
                  <a:schemeClr val="bg1"/>
                </a:solidFill>
              </a:rPr>
              <a:t>-classes/  avec modifications.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utile </a:t>
            </a:r>
            <a:r>
              <a:rPr lang="fr-CA" dirty="0" err="1">
                <a:solidFill>
                  <a:srgbClr val="00B0F0"/>
                </a:solidFill>
              </a:rPr>
              <a:t>Color</a:t>
            </a:r>
            <a:r>
              <a:rPr lang="fr-CA" dirty="0">
                <a:solidFill>
                  <a:srgbClr val="00B0F0"/>
                </a:solidFill>
              </a:rPr>
              <a:t>::RED </a:t>
            </a:r>
            <a:r>
              <a:rPr lang="fr-CA" dirty="0">
                <a:solidFill>
                  <a:schemeClr val="bg1"/>
                </a:solidFill>
              </a:rPr>
              <a:t>et non simplement </a:t>
            </a:r>
            <a:r>
              <a:rPr lang="fr-CA" dirty="0">
                <a:solidFill>
                  <a:srgbClr val="00B0F0"/>
                </a:solidFill>
              </a:rPr>
              <a:t>RED</a:t>
            </a:r>
            <a:r>
              <a:rPr lang="fr-CA" dirty="0">
                <a:solidFill>
                  <a:schemeClr val="bg1"/>
                </a:solidFill>
              </a:rPr>
              <a:t> ce qui permet d’éviter des conflits de noms et permet une identification plus précise: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dirty="0">
                <a:solidFill>
                  <a:schemeClr val="bg1"/>
                </a:solidFill>
              </a:rPr>
              <a:t>On peut aussi donner des valeurs aux identificateurs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err="1">
                <a:solidFill>
                  <a:schemeClr val="bg1"/>
                </a:solidFill>
              </a:rPr>
              <a:t>enum</a:t>
            </a:r>
            <a:r>
              <a:rPr lang="en-US" dirty="0">
                <a:solidFill>
                  <a:schemeClr val="bg1"/>
                </a:solidFill>
              </a:rPr>
              <a:t> class Color { RED, GREEN = 20, BLUE };</a:t>
            </a:r>
          </a:p>
          <a:p>
            <a:pPr>
              <a:buFont typeface="Wingdings" panose="05000000000000000000" pitchFamily="2" charset="2"/>
              <a:buChar char="§"/>
            </a:pPr>
            <a:endParaRPr lang="fr-CA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CA" sz="1800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fr-CA" sz="1800" dirty="0">
              <a:solidFill>
                <a:schemeClr val="bg1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4B16360-C7CE-4FB1-8E3C-954BE2B1B2C4}"/>
              </a:ext>
            </a:extLst>
          </p:cNvPr>
          <p:cNvSpPr txBox="1"/>
          <p:nvPr/>
        </p:nvSpPr>
        <p:spPr>
          <a:xfrm>
            <a:off x="838200" y="426800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INF1900				TP2: machines à états finis					</a:t>
            </a:r>
            <a:fld id="{D6B880EE-E96A-4CC2-9F05-896C9CF11A09}" type="slidenum">
              <a:rPr lang="fr-CA" sz="14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fld>
            <a:endParaRPr lang="fr-CA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939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</TotalTime>
  <Words>1464</Words>
  <Application>Microsoft Office PowerPoint</Application>
  <PresentationFormat>Grand écran</PresentationFormat>
  <Paragraphs>145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Wingdings</vt:lpstr>
      <vt:lpstr>Thème Office</vt:lpstr>
      <vt:lpstr>INF1900: PROJET DE CONCEPTION D’UN SYSTÈME EMBARQUÉ  TRAVAIL PRATIQUE 2:  MACHINES À ÉTATS FINIS</vt:lpstr>
      <vt:lpstr>Invités pour commencer:</vt:lpstr>
      <vt:lpstr>Aujourd’hui</vt:lpstr>
      <vt:lpstr>Les équipes</vt:lpstr>
      <vt:lpstr>Sertissage des fils:</vt:lpstr>
      <vt:lpstr>Le travail pratique de cette semaine:</vt:lpstr>
      <vt:lpstr>Énumération et «switch-case»</vt:lpstr>
      <vt:lpstr>Utile dans un switch-case:</vt:lpstr>
      <vt:lpstr>Le enum class:</vt:lpstr>
      <vt:lpstr>Remarques sur le switch-case</vt:lpstr>
      <vt:lpstr>Les appareils de laboratoire:</vt:lpstr>
      <vt:lpstr>Même utilisé dans SimulIDE :</vt:lpstr>
      <vt:lpstr>Qualité du code:</vt:lpstr>
      <vt:lpstr>Le fameux Git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INF1900: PROJET DE CONCEPTION D’UN SYSTÈME EMBARQUÉ  TRAVAIL PRATIQUE 8: STRATÉGIES DE DÉBOGAGE</dc:title>
  <dc:creator>Jérôme Collin</dc:creator>
  <cp:lastModifiedBy>Jérôme Collin</cp:lastModifiedBy>
  <cp:revision>62</cp:revision>
  <dcterms:created xsi:type="dcterms:W3CDTF">2020-10-25T16:45:50Z</dcterms:created>
  <dcterms:modified xsi:type="dcterms:W3CDTF">2025-01-17T19:19:38Z</dcterms:modified>
</cp:coreProperties>
</file>