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B2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5" autoAdjust="0"/>
    <p:restoredTop sz="94660"/>
  </p:normalViewPr>
  <p:slideViewPr>
    <p:cSldViewPr snapToGrid="0">
      <p:cViewPr varScale="1">
        <p:scale>
          <a:sx n="175" d="100"/>
          <a:sy n="175" d="100"/>
        </p:scale>
        <p:origin x="150" y="10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E09FD1-131F-4BE4-9027-5ACCB80B6FA8}" type="datetimeFigureOut">
              <a:rPr lang="fr-CA" smtClean="0"/>
              <a:t>2023-08-27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708611-F0FD-4C91-ABBB-3E7DE878D5B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32994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792899-3D79-4BFE-A18D-54305BBA43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36BDF0A-3A47-4ED9-A914-761346405C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C5ACC1E-82E3-4CE7-8EF9-279EDF3DF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E74EB-F2A3-48FA-9B87-84B99BD2ECF4}" type="datetimeFigureOut">
              <a:rPr lang="fr-CA" smtClean="0"/>
              <a:t>2023-08-27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6F22780-666A-4691-9329-1563BFC73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AA543AA-21FE-406D-9B38-66D5DDC26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6E765-894C-4B99-A208-540ADF252F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68150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679D14-EFD7-4FCA-AF52-6008D99AB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0F0EFE4-D914-4D93-B82D-9903797E1E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F15B0F6-607B-4981-96E4-870046F46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E74EB-F2A3-48FA-9B87-84B99BD2ECF4}" type="datetimeFigureOut">
              <a:rPr lang="fr-CA" smtClean="0"/>
              <a:t>2023-08-27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E9D4160-644F-4426-83D7-DFA9692B5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ED36A08-9647-48D9-8753-C3D5DB8F8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6E765-894C-4B99-A208-540ADF252F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65684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32AE9D1-1EC2-4C8B-B79E-FB488CD180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D626722-D0D7-433F-BD46-FFA6117CA1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7B1FFDB-F18C-4AF8-A225-073451656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E74EB-F2A3-48FA-9B87-84B99BD2ECF4}" type="datetimeFigureOut">
              <a:rPr lang="fr-CA" smtClean="0"/>
              <a:t>2023-08-27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5042720-B159-4F05-A31F-798205B9D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6C826EC-45BC-4173-A206-5EB3F1104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6E765-894C-4B99-A208-540ADF252F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98773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9319C4-3411-49EC-88C7-A2B0CF25E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590CC50-9BF3-4117-9788-EC72B4F4F9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776908F-E3E2-46AB-81D3-7B6156599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E74EB-F2A3-48FA-9B87-84B99BD2ECF4}" type="datetimeFigureOut">
              <a:rPr lang="fr-CA" smtClean="0"/>
              <a:t>2023-08-27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03B253F-1152-4834-B115-39A301685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9C89CD4-D8FC-4FB9-9D78-9C672B490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6E765-894C-4B99-A208-540ADF252F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57878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AA7AAE-13F2-44A2-8F72-C36F46B5B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C4168E3-0216-490E-B3EE-69313E2286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246D915-6CF5-4886-8EA4-698C64C66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E74EB-F2A3-48FA-9B87-84B99BD2ECF4}" type="datetimeFigureOut">
              <a:rPr lang="fr-CA" smtClean="0"/>
              <a:t>2023-08-27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A411F89-2D1C-4A00-A16F-780E424A4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69C847A-FCC7-4A51-892C-5692E9EEC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6E765-894C-4B99-A208-540ADF252F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62669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9D5077-031E-4900-B8AF-F46C47FEE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F8A5711-6AA1-401A-BC27-B23C2B2EF0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4EB888A-D83D-488F-8FB1-CDE85FDB9D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E3791E3-3F70-4982-AA46-319B8335A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E74EB-F2A3-48FA-9B87-84B99BD2ECF4}" type="datetimeFigureOut">
              <a:rPr lang="fr-CA" smtClean="0"/>
              <a:t>2023-08-27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A937651-78DC-4B54-B2E2-75185C70C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3314A5D-BDB1-44CE-8586-9EC35B4F4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6E765-894C-4B99-A208-540ADF252F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30031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6263C3-D4BA-48B0-9C34-0F7FF8375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EE374B9-1FB9-4E28-991C-D3398EB716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C454E0F-460E-4D9C-A75F-07447753FD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A0CF072-F310-46A7-B94D-88245AF0B1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8174BA9-7804-4029-9B4E-44A6D66B9B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38865F3-E178-4AE2-BC9C-3FEDB67AE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E74EB-F2A3-48FA-9B87-84B99BD2ECF4}" type="datetimeFigureOut">
              <a:rPr lang="fr-CA" smtClean="0"/>
              <a:t>2023-08-27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8CA088E-C858-4CF8-90CB-5BF232660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B047C0D-27B9-4EC2-961A-8C7EBF15E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6E765-894C-4B99-A208-540ADF252F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67804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749E40-3848-4246-91C0-A5D35E254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7202D33-07C0-47D4-B66C-94E69ABF9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E74EB-F2A3-48FA-9B87-84B99BD2ECF4}" type="datetimeFigureOut">
              <a:rPr lang="fr-CA" smtClean="0"/>
              <a:t>2023-08-27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29E4E49-83EA-4627-AC3B-FF357B835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8409DA0-2B43-40C7-8E91-456EB3434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6E765-894C-4B99-A208-540ADF252F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73668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9B2F2B0-AB88-475E-88E3-E8E0FB9E6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E74EB-F2A3-48FA-9B87-84B99BD2ECF4}" type="datetimeFigureOut">
              <a:rPr lang="fr-CA" smtClean="0"/>
              <a:t>2023-08-27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DDFCEC0-5B8F-4271-832D-005A0A419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15734E6-2301-43E9-A61A-53CE0114E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6E765-894C-4B99-A208-540ADF252F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75841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13ADFB-13F3-4CAF-98A8-DFF7C9C17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ED1DBB0-A4B6-4C6E-BEA6-7349328BF4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D97E67B-EBE2-4CD7-B928-BF113E2231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DD38295-8F6A-48A3-AB1E-A1E8703A3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E74EB-F2A3-48FA-9B87-84B99BD2ECF4}" type="datetimeFigureOut">
              <a:rPr lang="fr-CA" smtClean="0"/>
              <a:t>2023-08-27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F2BDDFE-C897-4B56-97A2-E3819B2A5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CB63F12-9A35-4408-ACBA-64CE28436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6E765-894C-4B99-A208-540ADF252F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94548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0D7980-8295-4291-8803-8965D024D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6B245B7A-976E-49E6-A5C7-25595E258D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690A395-E20C-4D0B-89C6-CC2881A9B5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972F423-B0E4-4A83-B699-1CB46D42F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E74EB-F2A3-48FA-9B87-84B99BD2ECF4}" type="datetimeFigureOut">
              <a:rPr lang="fr-CA" smtClean="0"/>
              <a:t>2023-08-27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3BF9855-ADEF-4E97-91BE-D59115C4D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852B5C6-8CF1-41A1-A13A-DAD239DD5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6E765-894C-4B99-A208-540ADF252F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77500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F7F9CD8-6724-4E6E-91F2-FE354369D4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97A0F45-8498-4EF5-88A7-EFDF5E1C72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1F9380D-27D2-4A89-9F22-DE2110E987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E74EB-F2A3-48FA-9B87-84B99BD2ECF4}" type="datetimeFigureOut">
              <a:rPr lang="fr-CA" smtClean="0"/>
              <a:t>2023-08-27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84D3F5F-AFFD-4BB7-AA91-6439DCF706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69C7D0B-DFCC-47E0-9D7E-6172AF2309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6E765-894C-4B99-A208-540ADF252F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80081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1.png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32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7" Type="http://schemas.openxmlformats.org/officeDocument/2006/relationships/hyperlink" Target="https://wiki.python.org/moin/BitwiseOperators" TargetMode="Externa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6" Type="http://schemas.openxmlformats.org/officeDocument/2006/relationships/hyperlink" Target="https://en.wikipedia.org/wiki/Bitwise_operation" TargetMode="External"/><Relationship Id="rId5" Type="http://schemas.openxmlformats.org/officeDocument/2006/relationships/hyperlink" Target="https://realpython.com/python-bitwise-operators/" TargetMode="External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4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4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7" Type="http://schemas.openxmlformats.org/officeDocument/2006/relationships/image" Target="../media/image3.png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DBAB1B33-4589-4FB0-9498-2CD0CF13D0E5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675248" y="527905"/>
            <a:ext cx="10841504" cy="30670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7E92A0D-139E-492E-A4AF-AC2382B7D630}"/>
              </a:ext>
            </a:extLst>
          </p:cNvPr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623888" y="436464"/>
            <a:ext cx="11010093" cy="3121123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pPr algn="l"/>
            <a:r>
              <a:rPr lang="en-US" sz="40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INF1900:</a:t>
            </a:r>
            <a:b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PROJET DE CONCEPTION D</a:t>
            </a:r>
            <a:r>
              <a:rPr lang="fr-CA" sz="4000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’UN SYSTÈME EMBARQUÉ</a:t>
            </a:r>
            <a:br>
              <a:rPr lang="fr-CA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fr-CA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40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TRAVAIL PRATIQUE 1: </a:t>
            </a:r>
            <a:br>
              <a:rPr lang="fr-CA" sz="4000" b="1" dirty="0">
                <a:solidFill>
                  <a:srgbClr val="F5B20B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 À LA PROGRAMMATION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0CFEA02-3E0E-411A-8DCA-866900F2CADC}"/>
              </a:ext>
            </a:extLst>
          </p:cNvPr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675249" y="3849510"/>
            <a:ext cx="10958733" cy="2438747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fr-CA" sz="3600" dirty="0">
                <a:solidFill>
                  <a:schemeClr val="bg1"/>
                </a:solidFill>
              </a:rPr>
              <a:t>Jérôme Collin, </a:t>
            </a:r>
            <a:r>
              <a:rPr lang="fr-CA" sz="3600" dirty="0" err="1">
                <a:solidFill>
                  <a:schemeClr val="bg1"/>
                </a:solidFill>
              </a:rPr>
              <a:t>ing</a:t>
            </a:r>
            <a:r>
              <a:rPr lang="fr-CA" sz="3600" dirty="0">
                <a:solidFill>
                  <a:schemeClr val="bg1"/>
                </a:solidFill>
              </a:rPr>
              <a:t>. </a:t>
            </a:r>
            <a:r>
              <a:rPr lang="fr-CA" sz="3600" dirty="0" err="1">
                <a:solidFill>
                  <a:schemeClr val="bg1"/>
                </a:solidFill>
              </a:rPr>
              <a:t>M.Sc.A</a:t>
            </a:r>
            <a:endParaRPr lang="fr-CA" sz="3600" dirty="0">
              <a:solidFill>
                <a:schemeClr val="bg1"/>
              </a:solidFill>
            </a:endParaRPr>
          </a:p>
          <a:p>
            <a:pPr algn="l"/>
            <a:r>
              <a:rPr lang="fr-CA" sz="3600" dirty="0">
                <a:solidFill>
                  <a:schemeClr val="bg1"/>
                </a:solidFill>
              </a:rPr>
              <a:t>Responsable du cours et enseignant</a:t>
            </a:r>
          </a:p>
          <a:p>
            <a:pPr algn="l"/>
            <a:endParaRPr lang="fr-CA" sz="3600" dirty="0">
              <a:solidFill>
                <a:schemeClr val="bg1"/>
              </a:solidFill>
            </a:endParaRPr>
          </a:p>
          <a:p>
            <a:pPr algn="l"/>
            <a:r>
              <a:rPr lang="fr-CA" sz="3600" dirty="0">
                <a:solidFill>
                  <a:schemeClr val="bg1"/>
                </a:solidFill>
              </a:rPr>
              <a:t>Département de génie informatique </a:t>
            </a:r>
          </a:p>
          <a:p>
            <a:pPr algn="l"/>
            <a:r>
              <a:rPr lang="fr-CA" sz="3600" dirty="0">
                <a:solidFill>
                  <a:schemeClr val="bg1"/>
                </a:solidFill>
              </a:rPr>
              <a:t>et génie logiciel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807AC7A4-9ED4-4D0E-B8E5-76D7E3D908F2}"/>
              </a:ext>
            </a:extLst>
          </p:cNvPr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86323" y="4669769"/>
            <a:ext cx="3947658" cy="1618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9392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D4C3E1-61F8-4E6A-81F6-2EC896B469DA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38200" y="863600"/>
            <a:ext cx="10515600" cy="520700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fr-CA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Deux distinctions importantes 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2368DFA-9C27-4F77-8FBE-769352C3B4B5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38200" y="1513323"/>
            <a:ext cx="10515600" cy="4917877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Opérateurs logiques : &amp;&amp;, !, ||, etc. qui donnent un résultat «vrai» (par définition : 1 en C/C++) ou «faux» (par définition : 0 en C/C++)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Opérateurs sur des bits: &amp;, ~, |, etc. qui donnent un résultat qui est un nombre binaire (qui peut être différent de 0 ou 1...)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La différence s’explique mieux par un exemple…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24B16360-C7CE-4FB1-8E3C-954BE2B1B2C4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838200" y="426800"/>
            <a:ext cx="10515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INF1900		TP1: Introduction à la programmation avec la carte mère et </a:t>
            </a:r>
            <a:r>
              <a:rPr lang="fr-CA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SimulIDE</a:t>
            </a:r>
            <a:r>
              <a:rPr lang="fr-CA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  <a:fld id="{D6B880EE-E96A-4CC2-9F05-896C9CF11A09}" type="slidenum">
              <a:rPr lang="fr-CA" sz="14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fld>
            <a:endParaRPr lang="fr-CA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03016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D4C3E1-61F8-4E6A-81F6-2EC896B469DA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38200" y="863600"/>
            <a:ext cx="10515600" cy="520700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fr-CA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Exemple 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2368DFA-9C27-4F77-8FBE-769352C3B4B5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38200" y="1513323"/>
            <a:ext cx="10515600" cy="4917877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Considérons, a = 5 et b = 6, donc en langage C (et Python), on aura: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CA" sz="2800" dirty="0">
                <a:solidFill>
                  <a:schemeClr val="bg1"/>
                </a:solidFill>
              </a:rPr>
              <a:t>c = a &amp;&amp; b;   /*  c est vrai (égale à 1)  */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CA" sz="2800" dirty="0">
                <a:solidFill>
                  <a:schemeClr val="bg1"/>
                </a:solidFill>
              </a:rPr>
              <a:t>c = a &amp; b;      /*  a = 0101 </a:t>
            </a:r>
          </a:p>
          <a:p>
            <a:pPr marL="0" indent="0">
              <a:buNone/>
            </a:pPr>
            <a:r>
              <a:rPr lang="fr-CA" dirty="0">
                <a:solidFill>
                  <a:schemeClr val="bg1"/>
                </a:solidFill>
              </a:rPr>
              <a:t>                                     b = 0110</a:t>
            </a:r>
          </a:p>
          <a:p>
            <a:pPr marL="0" indent="0">
              <a:buNone/>
            </a:pPr>
            <a:r>
              <a:rPr lang="fr-CA" dirty="0">
                <a:solidFill>
                  <a:schemeClr val="bg1"/>
                </a:solidFill>
              </a:rPr>
              <a:t>                                     c = 0100  (donc égale à 4)   */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24B16360-C7CE-4FB1-8E3C-954BE2B1B2C4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838200" y="426800"/>
            <a:ext cx="10515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INF1900		TP1: Introduction à la programmation avec la carte mère et </a:t>
            </a:r>
            <a:r>
              <a:rPr lang="fr-CA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SimulIDE</a:t>
            </a:r>
            <a:r>
              <a:rPr lang="fr-CA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  <a:fld id="{D6B880EE-E96A-4CC2-9F05-896C9CF11A09}" type="slidenum">
              <a:rPr lang="fr-CA" sz="14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fld>
            <a:endParaRPr lang="fr-CA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21306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D4C3E1-61F8-4E6A-81F6-2EC896B469DA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38200" y="863600"/>
            <a:ext cx="10515600" cy="520700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fr-CA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Quelques opérateurs sur des bits 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2368DFA-9C27-4F77-8FBE-769352C3B4B5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38200" y="1513323"/>
            <a:ext cx="10515600" cy="4917877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En langage C (même syntaxe en Python!), pour a et b: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a &amp; b : et logique de chacun des bits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a | b : ou logique de chacun des bits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a ^ b : ou exclusif de chacun des bits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~a : complément à un de 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a &lt;&lt; n : décalage de n bits vers la gauche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a &gt;&gt; n: décalage de n bits vers la droite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24B16360-C7CE-4FB1-8E3C-954BE2B1B2C4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838200" y="426800"/>
            <a:ext cx="10515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INF1900		TP1: Introduction à la programmation avec la carte mère et </a:t>
            </a:r>
            <a:r>
              <a:rPr lang="fr-CA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SimulIDE</a:t>
            </a:r>
            <a:r>
              <a:rPr lang="fr-CA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  <a:fld id="{D6B880EE-E96A-4CC2-9F05-896C9CF11A09}" type="slidenum">
              <a:rPr lang="fr-CA" sz="14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fld>
            <a:endParaRPr lang="fr-CA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47416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D4C3E1-61F8-4E6A-81F6-2EC896B469DA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38200" y="863600"/>
            <a:ext cx="10515600" cy="520700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fr-CA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Masque 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2368DFA-9C27-4F77-8FBE-769352C3B4B5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38200" y="1513323"/>
            <a:ext cx="10515600" cy="4917877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Un masque est une valeur utilisée pour extraire les bits désirés d’une variable ou expression: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Exemples: 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   c = 0x3 &amp; a; /* on ne veut qu’extraire les deux derniers                                                              			bits de a et les placer dans c */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   a &amp;= 0x3;     /* a ne conserve que ses deux derniers bits,                                  			les autres sont à zéro, équivalent à  a = a &amp; 0x3; */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24B16360-C7CE-4FB1-8E3C-954BE2B1B2C4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838200" y="426800"/>
            <a:ext cx="10515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INF1900		TP1: Introduction à la programmation avec la carte mère et </a:t>
            </a:r>
            <a:r>
              <a:rPr lang="fr-CA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SimulIDE</a:t>
            </a:r>
            <a:r>
              <a:rPr lang="fr-CA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  <a:fld id="{D6B880EE-E96A-4CC2-9F05-896C9CF11A09}" type="slidenum">
              <a:rPr lang="fr-CA" sz="14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</a:t>
            </a:fld>
            <a:endParaRPr lang="fr-CA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97486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D4C3E1-61F8-4E6A-81F6-2EC896B469DA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38200" y="863600"/>
            <a:ext cx="10515600" cy="520700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fr-CA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Références 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2368DFA-9C27-4F77-8FBE-769352C3B4B5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38200" y="1513323"/>
            <a:ext cx="10515600" cy="4917877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Pour un bon texte explicatif en Python: </a:t>
            </a:r>
            <a:r>
              <a:rPr lang="fr-CA" dirty="0">
                <a:solidFill>
                  <a:schemeClr val="bg1"/>
                </a:solidFill>
                <a:hlinkClick r:id="rId5"/>
              </a:rPr>
              <a:t>https://realpython.com/python-bitwise-operators/</a:t>
            </a:r>
            <a:endParaRPr lang="fr-CA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Pour un résumé suffisant pour le cours: </a:t>
            </a:r>
            <a:r>
              <a:rPr lang="fr-CA" dirty="0">
                <a:solidFill>
                  <a:schemeClr val="bg1"/>
                </a:solidFill>
                <a:hlinkClick r:id="rId6"/>
              </a:rPr>
              <a:t>https://en.wikipedia.org/wiki/Bitwise_operation</a:t>
            </a:r>
            <a:endParaRPr lang="fr-CA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Yves </a:t>
            </a:r>
            <a:r>
              <a:rPr lang="fr-CA" dirty="0" err="1">
                <a:solidFill>
                  <a:schemeClr val="bg1"/>
                </a:solidFill>
              </a:rPr>
              <a:t>Boudreaul</a:t>
            </a:r>
            <a:r>
              <a:rPr lang="fr-CA" dirty="0">
                <a:solidFill>
                  <a:schemeClr val="bg1"/>
                </a:solidFill>
              </a:rPr>
              <a:t> et </a:t>
            </a:r>
            <a:r>
              <a:rPr lang="fr-CA" dirty="0" err="1">
                <a:solidFill>
                  <a:schemeClr val="bg1"/>
                </a:solidFill>
              </a:rPr>
              <a:t>Wacef</a:t>
            </a:r>
            <a:r>
              <a:rPr lang="fr-CA" dirty="0">
                <a:solidFill>
                  <a:schemeClr val="bg1"/>
                </a:solidFill>
              </a:rPr>
              <a:t> </a:t>
            </a:r>
            <a:r>
              <a:rPr lang="fr-CA" dirty="0" err="1">
                <a:solidFill>
                  <a:schemeClr val="bg1"/>
                </a:solidFill>
              </a:rPr>
              <a:t>Guerfali</a:t>
            </a:r>
            <a:r>
              <a:rPr lang="fr-CA" dirty="0">
                <a:solidFill>
                  <a:schemeClr val="bg1"/>
                </a:solidFill>
              </a:rPr>
              <a:t>, C++, résolution de problèmes et programmation, 3ème édition, Presses internationales de Polytechnique, 2009, pages 53-54 et 60.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A" dirty="0" err="1">
                <a:solidFill>
                  <a:schemeClr val="bg1"/>
                </a:solidFill>
              </a:rPr>
              <a:t>Barne</a:t>
            </a:r>
            <a:r>
              <a:rPr lang="fr-CA" dirty="0">
                <a:solidFill>
                  <a:schemeClr val="bg1"/>
                </a:solidFill>
              </a:rPr>
              <a:t> </a:t>
            </a:r>
            <a:r>
              <a:rPr lang="fr-CA" dirty="0" err="1">
                <a:solidFill>
                  <a:schemeClr val="bg1"/>
                </a:solidFill>
              </a:rPr>
              <a:t>Stroustrup</a:t>
            </a:r>
            <a:r>
              <a:rPr lang="fr-CA" dirty="0">
                <a:solidFill>
                  <a:schemeClr val="bg1"/>
                </a:solidFill>
              </a:rPr>
              <a:t>, The C++ </a:t>
            </a:r>
            <a:r>
              <a:rPr lang="fr-CA" dirty="0" err="1">
                <a:solidFill>
                  <a:schemeClr val="bg1"/>
                </a:solidFill>
              </a:rPr>
              <a:t>programming</a:t>
            </a:r>
            <a:r>
              <a:rPr lang="fr-CA" dirty="0">
                <a:solidFill>
                  <a:schemeClr val="bg1"/>
                </a:solidFill>
              </a:rPr>
              <a:t> </a:t>
            </a:r>
            <a:r>
              <a:rPr lang="fr-CA" dirty="0" err="1">
                <a:solidFill>
                  <a:schemeClr val="bg1"/>
                </a:solidFill>
              </a:rPr>
              <a:t>Language</a:t>
            </a:r>
            <a:r>
              <a:rPr lang="fr-CA" dirty="0">
                <a:solidFill>
                  <a:schemeClr val="bg1"/>
                </a:solidFill>
              </a:rPr>
              <a:t>, 3ème édition, Addison-Wesley, 1997, Section 6.2 «</a:t>
            </a:r>
            <a:r>
              <a:rPr lang="fr-CA" dirty="0" err="1">
                <a:solidFill>
                  <a:schemeClr val="bg1"/>
                </a:solidFill>
              </a:rPr>
              <a:t>Operator</a:t>
            </a:r>
            <a:r>
              <a:rPr lang="fr-CA" dirty="0">
                <a:solidFill>
                  <a:schemeClr val="bg1"/>
                </a:solidFill>
              </a:rPr>
              <a:t> </a:t>
            </a:r>
            <a:r>
              <a:rPr lang="fr-CA" dirty="0" err="1">
                <a:solidFill>
                  <a:schemeClr val="bg1"/>
                </a:solidFill>
              </a:rPr>
              <a:t>Summary</a:t>
            </a:r>
            <a:r>
              <a:rPr lang="fr-CA" dirty="0">
                <a:solidFill>
                  <a:schemeClr val="bg1"/>
                </a:solidFill>
              </a:rPr>
              <a:t>»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  <a:hlinkClick r:id="rId7"/>
              </a:rPr>
              <a:t>https://wiki.python.org/moin/BitwiseOperators</a:t>
            </a:r>
            <a:endParaRPr lang="fr-CA" dirty="0">
              <a:solidFill>
                <a:schemeClr val="bg1"/>
              </a:solidFill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24B16360-C7CE-4FB1-8E3C-954BE2B1B2C4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838200" y="426800"/>
            <a:ext cx="10515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INF1900		TP1: Introduction à la programmation avec la carte mère et </a:t>
            </a:r>
            <a:r>
              <a:rPr lang="fr-CA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SimulIDE</a:t>
            </a:r>
            <a:r>
              <a:rPr lang="fr-CA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  <a:fld id="{D6B880EE-E96A-4CC2-9F05-896C9CF11A09}" type="slidenum">
              <a:rPr lang="fr-CA" sz="14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</a:t>
            </a:fld>
            <a:endParaRPr lang="fr-CA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05107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D4C3E1-61F8-4E6A-81F6-2EC896B469DA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38200" y="863600"/>
            <a:ext cx="10515600" cy="520700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fr-CA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Entrées et sorties des microcontrôleurs AVR 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2368DFA-9C27-4F77-8FBE-769352C3B4B5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38200" y="1513323"/>
            <a:ext cx="10515600" cy="4917877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fr-CA" dirty="0" err="1">
                <a:solidFill>
                  <a:schemeClr val="bg1"/>
                </a:solidFill>
              </a:rPr>
              <a:t>DDRx</a:t>
            </a:r>
            <a:r>
              <a:rPr lang="fr-CA" dirty="0">
                <a:solidFill>
                  <a:schemeClr val="bg1"/>
                </a:solidFill>
              </a:rPr>
              <a:t> : pour ajuster la direction d’un port.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0: entrée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1: sortie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A" dirty="0" err="1">
                <a:solidFill>
                  <a:schemeClr val="bg1"/>
                </a:solidFill>
              </a:rPr>
              <a:t>PORTx</a:t>
            </a:r>
            <a:r>
              <a:rPr lang="fr-CA" dirty="0">
                <a:solidFill>
                  <a:schemeClr val="bg1"/>
                </a:solidFill>
              </a:rPr>
              <a:t> : pour écrire sur le port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A" dirty="0" err="1">
                <a:solidFill>
                  <a:schemeClr val="bg1"/>
                </a:solidFill>
              </a:rPr>
              <a:t>PINx</a:t>
            </a:r>
            <a:r>
              <a:rPr lang="fr-CA" dirty="0">
                <a:solidFill>
                  <a:schemeClr val="bg1"/>
                </a:solidFill>
              </a:rPr>
              <a:t>: pour lire la valeur du port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x est A, B, C ou D car on a 4 ports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24B16360-C7CE-4FB1-8E3C-954BE2B1B2C4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838200" y="426800"/>
            <a:ext cx="10515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INF1900		TP1: Introduction à la programmation avec la carte mère et </a:t>
            </a:r>
            <a:r>
              <a:rPr lang="fr-CA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SimulIDE</a:t>
            </a:r>
            <a:r>
              <a:rPr lang="fr-CA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  <a:fld id="{D6B880EE-E96A-4CC2-9F05-896C9CF11A09}" type="slidenum">
              <a:rPr lang="fr-CA" sz="14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</a:t>
            </a:fld>
            <a:endParaRPr lang="fr-CA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33176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D4C3E1-61F8-4E6A-81F6-2EC896B469DA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38200" y="863600"/>
            <a:ext cx="10515600" cy="520700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fr-CA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Pour ce qui concerne les délais 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2368DFA-9C27-4F77-8FBE-769352C3B4B5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38200" y="1513323"/>
            <a:ext cx="10515600" cy="4917877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À utiliser, et dans cet ordre :</a:t>
            </a:r>
          </a:p>
          <a:p>
            <a:pPr marL="0" indent="0">
              <a:buNone/>
            </a:pPr>
            <a:r>
              <a:rPr lang="fr-CA" dirty="0">
                <a:solidFill>
                  <a:schemeClr val="bg1"/>
                </a:solidFill>
              </a:rPr>
              <a:t>	#define F_CPU 8000000</a:t>
            </a:r>
          </a:p>
          <a:p>
            <a:pPr marL="0" indent="0">
              <a:buNone/>
            </a:pPr>
            <a:r>
              <a:rPr lang="fr-CA" dirty="0">
                <a:solidFill>
                  <a:schemeClr val="bg1"/>
                </a:solidFill>
              </a:rPr>
              <a:t>	#include &lt;</a:t>
            </a:r>
            <a:r>
              <a:rPr lang="fr-CA" dirty="0" err="1">
                <a:solidFill>
                  <a:schemeClr val="bg1"/>
                </a:solidFill>
              </a:rPr>
              <a:t>util</a:t>
            </a:r>
            <a:r>
              <a:rPr lang="fr-CA" dirty="0">
                <a:solidFill>
                  <a:schemeClr val="bg1"/>
                </a:solidFill>
              </a:rPr>
              <a:t>/</a:t>
            </a:r>
            <a:r>
              <a:rPr lang="fr-CA" dirty="0" err="1">
                <a:solidFill>
                  <a:schemeClr val="bg1"/>
                </a:solidFill>
              </a:rPr>
              <a:t>delay.h</a:t>
            </a:r>
            <a:r>
              <a:rPr lang="fr-CA" dirty="0">
                <a:solidFill>
                  <a:schemeClr val="bg1"/>
                </a:solidFill>
              </a:rPr>
              <a:t>&gt;</a:t>
            </a:r>
          </a:p>
          <a:p>
            <a:pPr marL="0" indent="0">
              <a:buNone/>
            </a:pPr>
            <a:r>
              <a:rPr lang="fr-CA" dirty="0">
                <a:solidFill>
                  <a:schemeClr val="bg1"/>
                </a:solidFill>
              </a:rPr>
              <a:t>	_</a:t>
            </a:r>
            <a:r>
              <a:rPr lang="fr-CA" dirty="0" err="1">
                <a:solidFill>
                  <a:schemeClr val="bg1"/>
                </a:solidFill>
              </a:rPr>
              <a:t>delay_ms</a:t>
            </a:r>
            <a:r>
              <a:rPr lang="fr-CA" dirty="0">
                <a:solidFill>
                  <a:schemeClr val="bg1"/>
                </a:solidFill>
              </a:rPr>
              <a:t> (double ms);</a:t>
            </a:r>
          </a:p>
          <a:p>
            <a:pPr>
              <a:buFont typeface="Wingdings" panose="05000000000000000000" pitchFamily="2" charset="2"/>
              <a:buChar char="§"/>
            </a:pPr>
            <a:endParaRPr lang="fr-CA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Vous pouvez utilisez les fonctions dans </a:t>
            </a:r>
            <a:r>
              <a:rPr lang="fr-CA" dirty="0" err="1">
                <a:solidFill>
                  <a:schemeClr val="bg1"/>
                </a:solidFill>
              </a:rPr>
              <a:t>util</a:t>
            </a:r>
            <a:r>
              <a:rPr lang="fr-CA" dirty="0">
                <a:solidFill>
                  <a:schemeClr val="bg1"/>
                </a:solidFill>
              </a:rPr>
              <a:t>/</a:t>
            </a:r>
            <a:r>
              <a:rPr lang="fr-CA" dirty="0" err="1">
                <a:solidFill>
                  <a:schemeClr val="bg1"/>
                </a:solidFill>
              </a:rPr>
              <a:t>delay_basic.h</a:t>
            </a:r>
            <a:r>
              <a:rPr lang="fr-CA" dirty="0">
                <a:solidFill>
                  <a:schemeClr val="bg1"/>
                </a:solidFill>
              </a:rPr>
              <a:t> si vous préférez, mais c’est moins recommandé.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Un fichier </a:t>
            </a:r>
            <a:r>
              <a:rPr lang="en-CA" dirty="0">
                <a:solidFill>
                  <a:schemeClr val="bg1"/>
                </a:solidFill>
              </a:rPr>
              <a:t>“</a:t>
            </a:r>
            <a:r>
              <a:rPr lang="fr-CA" dirty="0" err="1">
                <a:solidFill>
                  <a:schemeClr val="bg1"/>
                </a:solidFill>
              </a:rPr>
              <a:t>include</a:t>
            </a:r>
            <a:r>
              <a:rPr lang="fr-CA" dirty="0">
                <a:solidFill>
                  <a:schemeClr val="bg1"/>
                </a:solidFill>
              </a:rPr>
              <a:t>” est un peu comme un “import” en Python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24B16360-C7CE-4FB1-8E3C-954BE2B1B2C4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838200" y="426800"/>
            <a:ext cx="10515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INF1900		TP1: Introduction à la programmation avec la carte mère et </a:t>
            </a:r>
            <a:r>
              <a:rPr lang="fr-CA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SimulIDE</a:t>
            </a:r>
            <a:r>
              <a:rPr lang="fr-CA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  <a:fld id="{D6B880EE-E96A-4CC2-9F05-896C9CF11A09}" type="slidenum">
              <a:rPr lang="fr-CA" sz="14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</a:t>
            </a:fld>
            <a:endParaRPr lang="fr-CA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83918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D4C3E1-61F8-4E6A-81F6-2EC896B469DA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38200" y="863600"/>
            <a:ext cx="10515600" cy="520700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fr-CA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Exercices pour cette semaine 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2368DFA-9C27-4F77-8FBE-769352C3B4B5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38200" y="1513323"/>
            <a:ext cx="10515600" cy="4917877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fr-CA">
                <a:solidFill>
                  <a:schemeClr val="bg1"/>
                </a:solidFill>
              </a:rPr>
              <a:t>Sertissage des fils!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Un exercice pour comprendre les sorties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Contrôle d’une DEL.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Permet aussi de comprendre les délais en relation avec l’horloge du microcontrôleur.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Un exercice pour comprendre les entrées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Utilisation d’un interrupteur mécanique.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Explication sur le phénomène de rebond dans un interrupteur mécanique.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24B16360-C7CE-4FB1-8E3C-954BE2B1B2C4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838200" y="426800"/>
            <a:ext cx="10515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INF1900		TP1: Introduction à la programmation avec la carte mère et </a:t>
            </a:r>
            <a:r>
              <a:rPr lang="fr-CA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SimulIDE</a:t>
            </a:r>
            <a:r>
              <a:rPr lang="fr-CA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  <a:fld id="{D6B880EE-E96A-4CC2-9F05-896C9CF11A09}" type="slidenum">
              <a:rPr lang="fr-CA" sz="14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</a:t>
            </a:fld>
            <a:endParaRPr lang="fr-CA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3794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D4C3E1-61F8-4E6A-81F6-2EC896B469DA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38200" y="863600"/>
            <a:ext cx="10515600" cy="520700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fr-CA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Notions importantes pour ce TP1 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2368DFA-9C27-4F77-8FBE-769352C3B4B5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38200" y="1513323"/>
            <a:ext cx="10515600" cy="4917877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Introduction à la carte et au simulateur </a:t>
            </a:r>
            <a:r>
              <a:rPr lang="fr-CA" dirty="0" err="1">
                <a:solidFill>
                  <a:schemeClr val="bg1"/>
                </a:solidFill>
              </a:rPr>
              <a:t>SimulIDE</a:t>
            </a:r>
            <a:endParaRPr lang="fr-CA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Le microcontrôleur ATMega324PA (ATMega324, ATMega324a)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Éditeurs à utiliser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Notions d’opérations sur les bits (retour sur INF1500 et INF1007)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Exercices pour cette semaine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24B16360-C7CE-4FB1-8E3C-954BE2B1B2C4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838200" y="426800"/>
            <a:ext cx="10515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INF1900		TP1: Introduction à la programmation avec la carte mère et </a:t>
            </a:r>
            <a:r>
              <a:rPr lang="fr-CA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SimulIDE</a:t>
            </a:r>
            <a:r>
              <a:rPr lang="fr-CA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  <a:fld id="{D6B880EE-E96A-4CC2-9F05-896C9CF11A09}" type="slidenum">
              <a:rPr lang="fr-CA" sz="14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fld>
            <a:endParaRPr lang="fr-CA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5356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D4C3E1-61F8-4E6A-81F6-2EC896B469DA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38200" y="863600"/>
            <a:ext cx="10515600" cy="520700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fr-CA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 de renseignements 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2368DFA-9C27-4F77-8FBE-769352C3B4B5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38200" y="1513323"/>
            <a:ext cx="10515600" cy="4917877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Souvent introduits dans le texte d’un TP.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Bien lire les documents recommandés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Ils sont rédigés sans trop entrer dans les détails.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Certains aspects deviendront plus clairs avec la pratique et avec la progression durant la session.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Les notions pour comprendre dans les détails la gestion USB, l’alimentation et la programmation ISP sont trop complexes pour le cours.  Se limiter à savoir leur rôle dans le système, sans plus que ce qui est expliqué dans les documents.</a:t>
            </a:r>
          </a:p>
          <a:p>
            <a:pPr>
              <a:buFont typeface="Wingdings" panose="05000000000000000000" pitchFamily="2" charset="2"/>
              <a:buChar char="§"/>
            </a:pPr>
            <a:endParaRPr lang="fr-CA" dirty="0">
              <a:solidFill>
                <a:schemeClr val="bg1"/>
              </a:solidFill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24B16360-C7CE-4FB1-8E3C-954BE2B1B2C4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838200" y="426800"/>
            <a:ext cx="10515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INF1900		TP1: Introduction à la programmation avec la carte mère et </a:t>
            </a:r>
            <a:r>
              <a:rPr lang="fr-CA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SimulIDE</a:t>
            </a:r>
            <a:r>
              <a:rPr lang="fr-CA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  <a:fld id="{D6B880EE-E96A-4CC2-9F05-896C9CF11A09}" type="slidenum">
              <a:rPr lang="fr-CA" sz="14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fld>
            <a:endParaRPr lang="fr-CA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1548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D4C3E1-61F8-4E6A-81F6-2EC896B469DA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38200" y="863600"/>
            <a:ext cx="10515600" cy="520700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fr-CA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Carte mère vs Simulateur </a:t>
            </a:r>
            <a:r>
              <a:rPr lang="fr-CA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SimulIDE</a:t>
            </a:r>
            <a:r>
              <a:rPr lang="fr-CA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24B16360-C7CE-4FB1-8E3C-954BE2B1B2C4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838200" y="426800"/>
            <a:ext cx="10515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INF1900		TP1: Introduction à la programmation avec la carte mère et </a:t>
            </a:r>
            <a:r>
              <a:rPr lang="fr-CA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SimulIDE</a:t>
            </a:r>
            <a:r>
              <a:rPr lang="fr-CA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  <a:fld id="{D6B880EE-E96A-4CC2-9F05-896C9CF11A09}" type="slidenum">
              <a:rPr lang="fr-CA" sz="14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fld>
            <a:endParaRPr lang="fr-CA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EEE2FD9F-58DF-4E77-8D70-E9839E1C35DB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496992" y="2160559"/>
            <a:ext cx="5219701" cy="4097790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65D815CB-3F2C-4BFE-8A10-20DBEE713694}"/>
              </a:ext>
            </a:extLst>
          </p:cNvPr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5452533" y="1720348"/>
            <a:ext cx="6420192" cy="4710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427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D4C3E1-61F8-4E6A-81F6-2EC896B469DA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38200" y="863600"/>
            <a:ext cx="10515600" cy="520700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fr-CA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microcontrôleur ATmega324PA 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2368DFA-9C27-4F77-8FBE-769352C3B4B5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38200" y="1513323"/>
            <a:ext cx="10515600" cy="4917877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Permet de tourner du code C/C++.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Sera regardé plus en détail à la semaine 4 (le temps que le cours INF1600 progresse avec les explications de certaines notions).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Nécessitera la consultation de quelques documents avec le temps: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Le document de la librairie </a:t>
            </a:r>
            <a:r>
              <a:rPr lang="fr-CA" dirty="0" err="1">
                <a:solidFill>
                  <a:schemeClr val="bg1"/>
                </a:solidFill>
              </a:rPr>
              <a:t>AVRLibC</a:t>
            </a:r>
            <a:r>
              <a:rPr lang="fr-CA" dirty="0">
                <a:solidFill>
                  <a:schemeClr val="bg1"/>
                </a:solidFill>
              </a:rPr>
              <a:t>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Le document du manufacturier </a:t>
            </a:r>
            <a:r>
              <a:rPr lang="fr-CA" dirty="0" err="1">
                <a:solidFill>
                  <a:schemeClr val="bg1"/>
                </a:solidFill>
              </a:rPr>
              <a:t>Atmel</a:t>
            </a:r>
            <a:r>
              <a:rPr lang="fr-CA" dirty="0">
                <a:solidFill>
                  <a:schemeClr val="bg1"/>
                </a:solidFill>
              </a:rPr>
              <a:t>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Le document de Philippe Proulx.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Possède des broches générales d’entrées</a:t>
            </a:r>
            <a:r>
              <a:rPr lang="en-US" dirty="0">
                <a:solidFill>
                  <a:schemeClr val="bg1"/>
                </a:solidFill>
              </a:rPr>
              <a:t>/sorties (TP1)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On compile le </a:t>
            </a:r>
            <a:r>
              <a:rPr lang="en-US" dirty="0" err="1">
                <a:solidFill>
                  <a:schemeClr val="bg1"/>
                </a:solidFill>
              </a:rPr>
              <a:t>même</a:t>
            </a:r>
            <a:r>
              <a:rPr lang="en-US" dirty="0">
                <a:solidFill>
                  <a:schemeClr val="bg1"/>
                </a:solidFill>
              </a:rPr>
              <a:t> code sur PC </a:t>
            </a:r>
            <a:r>
              <a:rPr lang="en-US" dirty="0" err="1">
                <a:solidFill>
                  <a:schemeClr val="bg1"/>
                </a:solidFill>
              </a:rPr>
              <a:t>qu’on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peut</a:t>
            </a:r>
            <a:r>
              <a:rPr lang="en-US" dirty="0">
                <a:solidFill>
                  <a:schemeClr val="bg1"/>
                </a:solidFill>
              </a:rPr>
              <a:t> charger dans le </a:t>
            </a:r>
            <a:r>
              <a:rPr lang="en-US" dirty="0" err="1">
                <a:solidFill>
                  <a:schemeClr val="bg1"/>
                </a:solidFill>
              </a:rPr>
              <a:t>simulateur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envoyer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vers</a:t>
            </a:r>
            <a:r>
              <a:rPr lang="en-US" dirty="0">
                <a:solidFill>
                  <a:schemeClr val="bg1"/>
                </a:solidFill>
              </a:rPr>
              <a:t> la carte </a:t>
            </a:r>
            <a:r>
              <a:rPr lang="en-US" dirty="0" err="1">
                <a:solidFill>
                  <a:schemeClr val="bg1"/>
                </a:solidFill>
              </a:rPr>
              <a:t>mère</a:t>
            </a:r>
            <a:r>
              <a:rPr lang="en-US" dirty="0">
                <a:solidFill>
                  <a:schemeClr val="bg1"/>
                </a:solidFill>
              </a:rPr>
              <a:t> pour </a:t>
            </a:r>
            <a:r>
              <a:rPr lang="en-US" dirty="0" err="1">
                <a:solidFill>
                  <a:schemeClr val="bg1"/>
                </a:solidFill>
              </a:rPr>
              <a:t>exécution</a:t>
            </a:r>
            <a:r>
              <a:rPr lang="en-US" dirty="0">
                <a:solidFill>
                  <a:schemeClr val="bg1"/>
                </a:solidFill>
              </a:rPr>
              <a:t>.</a:t>
            </a:r>
            <a:endParaRPr lang="fr-CA" dirty="0">
              <a:solidFill>
                <a:schemeClr val="bg1"/>
              </a:solidFill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24B16360-C7CE-4FB1-8E3C-954BE2B1B2C4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838200" y="426800"/>
            <a:ext cx="10515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INF1900		TP1: Introduction à la programmation avec la carte mère et </a:t>
            </a:r>
            <a:r>
              <a:rPr lang="fr-CA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SimulIDE</a:t>
            </a:r>
            <a:r>
              <a:rPr lang="fr-CA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  <a:fld id="{D6B880EE-E96A-4CC2-9F05-896C9CF11A09}" type="slidenum">
              <a:rPr lang="fr-CA" sz="14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fld>
            <a:endParaRPr lang="fr-CA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1597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D4C3E1-61F8-4E6A-81F6-2EC896B469DA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38200" y="863600"/>
            <a:ext cx="10515600" cy="520700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fr-CA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Éditeur et environnement de programmation 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2368DFA-9C27-4F77-8FBE-769352C3B4B5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38200" y="1513323"/>
            <a:ext cx="10515600" cy="4917877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Nous utiliserons les </a:t>
            </a:r>
            <a:r>
              <a:rPr lang="fr-CA" dirty="0" err="1">
                <a:solidFill>
                  <a:schemeClr val="bg1"/>
                </a:solidFill>
              </a:rPr>
              <a:t>Makefiles</a:t>
            </a:r>
            <a:r>
              <a:rPr lang="fr-CA" dirty="0">
                <a:solidFill>
                  <a:schemeClr val="bg1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Nous recommandons (imposons!) d’utiliser l’éditeur VS Code (voir https://cours.polymtl.ca/inf1900/guides/editeurs/ ) car il est aussi utilisé pour le projet 2 l’année prochaine !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Commencez à vous habituer à la ligne de commande Unix/Linux!  On donne quelques références utiles.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Nous reparlerons plus tard de Git (même si vous l’avez utilisé un peu en INF1007 déjà).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24B16360-C7CE-4FB1-8E3C-954BE2B1B2C4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838200" y="426800"/>
            <a:ext cx="10515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INF1900		TP1: Introduction à la programmation avec la carte mère et </a:t>
            </a:r>
            <a:r>
              <a:rPr lang="fr-CA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SimulIDE</a:t>
            </a:r>
            <a:r>
              <a:rPr lang="fr-CA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  <a:fld id="{D6B880EE-E96A-4CC2-9F05-896C9CF11A09}" type="slidenum">
              <a:rPr lang="fr-CA" sz="14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fld>
            <a:endParaRPr lang="fr-CA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3765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D4C3E1-61F8-4E6A-81F6-2EC896B469DA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38200" y="863600"/>
            <a:ext cx="10515600" cy="520700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fr-CA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Linux 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2368DFA-9C27-4F77-8FBE-769352C3B4B5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38200" y="1513323"/>
            <a:ext cx="10515600" cy="4917877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Nous devrons utiliser Linux, en ligne de commande même, pour le cours, car 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Les opérations futures de l’infonuagique l’imposent!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Nécessaire pour les cours à venir!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Solutions: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Installé directement sur le PC/portable votre distribution favorite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Utiliser VM </a:t>
            </a:r>
            <a:r>
              <a:rPr lang="fr-CA" dirty="0" err="1">
                <a:solidFill>
                  <a:schemeClr val="bg1"/>
                </a:solidFill>
              </a:rPr>
              <a:t>Ware</a:t>
            </a:r>
            <a:r>
              <a:rPr lang="fr-CA" dirty="0">
                <a:solidFill>
                  <a:schemeClr val="bg1"/>
                </a:solidFill>
              </a:rPr>
              <a:t> ou autre </a:t>
            </a:r>
            <a:r>
              <a:rPr lang="fr-CA" dirty="0" err="1">
                <a:solidFill>
                  <a:schemeClr val="bg1"/>
                </a:solidFill>
              </a:rPr>
              <a:t>virtualisateur</a:t>
            </a:r>
            <a:r>
              <a:rPr lang="fr-CA" dirty="0">
                <a:solidFill>
                  <a:schemeClr val="bg1"/>
                </a:solidFill>
              </a:rPr>
              <a:t> (VirtualBox)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Image Linux </a:t>
            </a:r>
            <a:r>
              <a:rPr lang="fr-CA" dirty="0" err="1">
                <a:solidFill>
                  <a:schemeClr val="bg1"/>
                </a:solidFill>
              </a:rPr>
              <a:t>Fedora</a:t>
            </a:r>
            <a:r>
              <a:rPr lang="fr-CA" dirty="0">
                <a:solidFill>
                  <a:schemeClr val="bg1"/>
                </a:solidFill>
              </a:rPr>
              <a:t> du département (recommandée!) ou autres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A" dirty="0" err="1">
                <a:solidFill>
                  <a:schemeClr val="bg1"/>
                </a:solidFill>
              </a:rPr>
              <a:t>SimulIDE</a:t>
            </a:r>
            <a:r>
              <a:rPr lang="fr-CA" dirty="0">
                <a:solidFill>
                  <a:schemeClr val="bg1"/>
                </a:solidFill>
              </a:rPr>
              <a:t> et quelques autres à venir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24B16360-C7CE-4FB1-8E3C-954BE2B1B2C4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838200" y="426800"/>
            <a:ext cx="10515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INF1900		TP1: Introduction à la programmation avec la carte mère et </a:t>
            </a:r>
            <a:r>
              <a:rPr lang="fr-CA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SimulIDE</a:t>
            </a:r>
            <a:r>
              <a:rPr lang="fr-CA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  <a:fld id="{D6B880EE-E96A-4CC2-9F05-896C9CF11A09}" type="slidenum">
              <a:rPr lang="fr-CA" sz="14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fld>
            <a:endParaRPr lang="fr-CA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5043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D4C3E1-61F8-4E6A-81F6-2EC896B469DA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38200" y="863600"/>
            <a:ext cx="10515600" cy="520700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fr-CA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Python vs C++ 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2368DFA-9C27-4F77-8FBE-769352C3B4B5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38200" y="1513323"/>
            <a:ext cx="10515600" cy="4917877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Nous serons en C++...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Comme en INF1015 d’ailleurs.  Une transition en INF1015 est prévue pour le changement vers C++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La transition se passe plutôt bien si je me fie aux sessions passées.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On utilise très peu de concepts avancés de C++ en INF1900.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Le premier travail pratique débutera par un code simple en C avec les étapes de compilation.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https://runestone.academy/runestone/books/published/cpp4python/index.html ou autre site pour vous aider dans la transition (surtout la syntaxe)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24B16360-C7CE-4FB1-8E3C-954BE2B1B2C4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838200" y="426800"/>
            <a:ext cx="10515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INF1900		TP1: Introduction à la programmation avec la carte mère et </a:t>
            </a:r>
            <a:r>
              <a:rPr lang="fr-CA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SimulIDE</a:t>
            </a:r>
            <a:r>
              <a:rPr lang="fr-CA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  <a:fld id="{D6B880EE-E96A-4CC2-9F05-896C9CF11A09}" type="slidenum">
              <a:rPr lang="fr-CA" sz="14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fld>
            <a:endParaRPr lang="fr-CA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65671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D4C3E1-61F8-4E6A-81F6-2EC896B469DA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38200" y="863600"/>
            <a:ext cx="10515600" cy="520700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fr-CA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Opérations sur des bits 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2368DFA-9C27-4F77-8FBE-769352C3B4B5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38200" y="1513323"/>
            <a:ext cx="10515600" cy="4917877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Types de données (</a:t>
            </a:r>
            <a:r>
              <a:rPr lang="fr-CA" dirty="0" err="1">
                <a:solidFill>
                  <a:schemeClr val="bg1"/>
                </a:solidFill>
              </a:rPr>
              <a:t>int</a:t>
            </a:r>
            <a:r>
              <a:rPr lang="fr-CA" dirty="0">
                <a:solidFill>
                  <a:schemeClr val="bg1"/>
                </a:solidFill>
              </a:rPr>
              <a:t>, double, etc.) vus en INF1007?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On m’a dit que oui, mais sera plus important en INF1015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Attention!  Se souvenir que 0x2F est la représentation hexadécimale du nombre binaire 00101111, ou 47 en décimal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Registres à décalage vus en INF1500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Comment opérer sur des bits en langage C ?  Et même en Python avec la même syntaxe!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24B16360-C7CE-4FB1-8E3C-954BE2B1B2C4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838200" y="426800"/>
            <a:ext cx="10515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INF1900		TP1: Introduction à la programmation avec la carte mère et </a:t>
            </a:r>
            <a:r>
              <a:rPr lang="fr-CA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SimulIDE</a:t>
            </a:r>
            <a:r>
              <a:rPr lang="fr-CA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  <a:fld id="{D6B880EE-E96A-4CC2-9F05-896C9CF11A09}" type="slidenum">
              <a:rPr lang="fr-CA" sz="14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fld>
            <a:endParaRPr lang="fr-CA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32438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2253</TotalTime>
  <Words>1515</Words>
  <Application>Microsoft Office PowerPoint</Application>
  <PresentationFormat>Grand écran</PresentationFormat>
  <Paragraphs>123</Paragraphs>
  <Slides>17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Wingdings</vt:lpstr>
      <vt:lpstr>Thème Office</vt:lpstr>
      <vt:lpstr>INF1900: PROJET DE CONCEPTION D’UN SYSTÈME EMBARQUÉ  TRAVAIL PRATIQUE 1:  INTRODUCTION À LA PROGRAMMATION</vt:lpstr>
      <vt:lpstr>Notions importantes pour ce TP1 :</vt:lpstr>
      <vt:lpstr>Source de renseignements :</vt:lpstr>
      <vt:lpstr>Carte mère vs Simulateur SimulIDE:</vt:lpstr>
      <vt:lpstr>Le microcontrôleur ATmega324PA :</vt:lpstr>
      <vt:lpstr>Éditeur et environnement de programmation :</vt:lpstr>
      <vt:lpstr>Linux :</vt:lpstr>
      <vt:lpstr>Python vs C++ :</vt:lpstr>
      <vt:lpstr>Opérations sur des bits :</vt:lpstr>
      <vt:lpstr>Deux distinctions importantes :</vt:lpstr>
      <vt:lpstr>Exemple :</vt:lpstr>
      <vt:lpstr>Quelques opérateurs sur des bits :</vt:lpstr>
      <vt:lpstr>Masque :</vt:lpstr>
      <vt:lpstr>Références :</vt:lpstr>
      <vt:lpstr>Entrées et sorties des microcontrôleurs AVR :</vt:lpstr>
      <vt:lpstr>Pour ce qui concerne les délais :</vt:lpstr>
      <vt:lpstr>Exercices pour cette semaine 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INF1900: PROJET DE CONCEPTION D’UN SYSTÈME EMBARQUÉ  TRAVAIL PRATIQUE 8: STRATÉGIES DE DÉBOGAGE</dc:title>
  <dc:creator>Jérôme Collin</dc:creator>
  <cp:lastModifiedBy>Jérôme Collin</cp:lastModifiedBy>
  <cp:revision>36</cp:revision>
  <dcterms:created xsi:type="dcterms:W3CDTF">2020-10-25T16:45:50Z</dcterms:created>
  <dcterms:modified xsi:type="dcterms:W3CDTF">2023-08-28T01:02:23Z</dcterms:modified>
</cp:coreProperties>
</file>