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8" r:id="rId3"/>
    <p:sldId id="258" r:id="rId4"/>
    <p:sldId id="259" r:id="rId5"/>
    <p:sldId id="260" r:id="rId6"/>
    <p:sldId id="290" r:id="rId7"/>
    <p:sldId id="261" r:id="rId8"/>
    <p:sldId id="262" r:id="rId9"/>
    <p:sldId id="263" r:id="rId10"/>
    <p:sldId id="264" r:id="rId11"/>
    <p:sldId id="265" r:id="rId12"/>
    <p:sldId id="266" r:id="rId13"/>
    <p:sldId id="289" r:id="rId14"/>
    <p:sldId id="267" r:id="rId15"/>
    <p:sldId id="269" r:id="rId16"/>
    <p:sldId id="270" r:id="rId17"/>
    <p:sldId id="271" r:id="rId18"/>
    <p:sldId id="272" r:id="rId19"/>
    <p:sldId id="291" r:id="rId20"/>
    <p:sldId id="273" r:id="rId21"/>
    <p:sldId id="274" r:id="rId22"/>
    <p:sldId id="275" r:id="rId23"/>
    <p:sldId id="276" r:id="rId24"/>
    <p:sldId id="277" r:id="rId25"/>
    <p:sldId id="278" r:id="rId26"/>
    <p:sldId id="279" r:id="rId27"/>
    <p:sldId id="280" r:id="rId28"/>
    <p:sldId id="281" r:id="rId29"/>
    <p:sldId id="282" r:id="rId30"/>
    <p:sldId id="286" r:id="rId31"/>
    <p:sldId id="283" r:id="rId32"/>
    <p:sldId id="294" r:id="rId33"/>
    <p:sldId id="284" r:id="rId34"/>
    <p:sldId id="292" r:id="rId35"/>
    <p:sldId id="293" r:id="rId36"/>
    <p:sldId id="285"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FFC305"/>
    <a:srgbClr val="FFC301"/>
    <a:srgbClr val="F5B2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177" d="100"/>
          <a:sy n="177" d="100"/>
        </p:scale>
        <p:origin x="180"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09FD1-131F-4BE4-9027-5ACCB80B6FA8}" type="datetimeFigureOut">
              <a:rPr lang="fr-CA" smtClean="0"/>
              <a:t>2024-01-04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08611-F0FD-4C91-ABBB-3E7DE878D5B3}" type="slidenum">
              <a:rPr lang="fr-CA" smtClean="0"/>
              <a:t>‹N°›</a:t>
            </a:fld>
            <a:endParaRPr lang="fr-CA"/>
          </a:p>
        </p:txBody>
      </p:sp>
    </p:spTree>
    <p:extLst>
      <p:ext uri="{BB962C8B-B14F-4D97-AF65-F5344CB8AC3E}">
        <p14:creationId xmlns:p14="http://schemas.microsoft.com/office/powerpoint/2010/main" val="83299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92899-3D79-4BFE-A18D-54305BBA439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36BDF0A-3A47-4ED9-A914-761346405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C5ACC1E-82E3-4CE7-8EF9-279EDF3DF4F9}"/>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B6F22780-666A-4691-9329-1563BFC737F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AA543AA-21FE-406D-9B38-66D5DDC26634}"/>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106815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79D14-EFD7-4FCA-AF52-6008D99AB343}"/>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0F0EFE4-D914-4D93-B82D-9903797E1E9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F15B0F6-607B-4981-96E4-870046F46F06}"/>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EE9D4160-644F-4426-83D7-DFA9692B5E3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ED36A08-9647-48D9-8753-C3D5DB8F8AE3}"/>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206568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2AE9D1-1EC2-4C8B-B79E-FB488CD1808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D626722-D0D7-433F-BD46-FFA6117CA1D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7B1FFDB-F18C-4AF8-A225-073451656882}"/>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E5042720-B159-4F05-A31F-798205B9DCF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6C826EC-45BC-4173-A206-5EB3F11041EE}"/>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37987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319C4-3411-49EC-88C7-A2B0CF25EAFA}"/>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590CC50-9BF3-4117-9788-EC72B4F4F9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776908F-E3E2-46AB-81D3-7B61565995B2}"/>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503B253F-1152-4834-B115-39A30168567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9C89CD4-D8FC-4FB9-9D78-9C672B49031A}"/>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165787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A7AAE-13F2-44A2-8F72-C36F46B5B1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0C4168E3-0216-490E-B3EE-69313E2286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246D915-6CF5-4886-8EA4-698C64C66FEF}"/>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2A411F89-2D1C-4A00-A16F-780E424A43C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69C847A-FCC7-4A51-892C-5692E9EEC6BE}"/>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39626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9D5077-031E-4900-B8AF-F46C47FEE9E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F8A5711-6AA1-401A-BC27-B23C2B2EF04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EB888A-D83D-488F-8FB1-CDE85FDB9DF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E3791E3-3F70-4982-AA46-319B8335ACDC}"/>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6" name="Espace réservé du pied de page 5">
            <a:extLst>
              <a:ext uri="{FF2B5EF4-FFF2-40B4-BE49-F238E27FC236}">
                <a16:creationId xmlns:a16="http://schemas.microsoft.com/office/drawing/2014/main" id="{FA937651-78DC-4B54-B2E2-75185C70C8E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B3314A5D-BDB1-44CE-8586-9EC35B4F40B0}"/>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103003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263C3-D4BA-48B0-9C34-0F7FF8375BC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EE374B9-1FB9-4E28-991C-D3398EB71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454E0F-460E-4D9C-A75F-07447753FDE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3A0CF072-F310-46A7-B94D-88245AF0B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8174BA9-7804-4029-9B4E-44A6D66B9B7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B38865F3-E178-4AE2-BC9C-3FEDB67AE9D5}"/>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8" name="Espace réservé du pied de page 7">
            <a:extLst>
              <a:ext uri="{FF2B5EF4-FFF2-40B4-BE49-F238E27FC236}">
                <a16:creationId xmlns:a16="http://schemas.microsoft.com/office/drawing/2014/main" id="{18CA088E-C858-4CF8-90CB-5BF232660E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B047C0D-27B9-4EC2-961A-8C7EBF15E70E}"/>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386780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49E40-3848-4246-91C0-A5D35E2548D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7202D33-07C0-47D4-B66C-94E69ABF9EEA}"/>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4" name="Espace réservé du pied de page 3">
            <a:extLst>
              <a:ext uri="{FF2B5EF4-FFF2-40B4-BE49-F238E27FC236}">
                <a16:creationId xmlns:a16="http://schemas.microsoft.com/office/drawing/2014/main" id="{129E4E49-83EA-4627-AC3B-FF357B835B7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8409DA0-2B43-40C7-8E91-456EB3434B3E}"/>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377366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B2F2B0-AB88-475E-88E3-E8E0FB9E6102}"/>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3" name="Espace réservé du pied de page 2">
            <a:extLst>
              <a:ext uri="{FF2B5EF4-FFF2-40B4-BE49-F238E27FC236}">
                <a16:creationId xmlns:a16="http://schemas.microsoft.com/office/drawing/2014/main" id="{8DDFCEC0-5B8F-4271-832D-005A0A41945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E15734E6-2301-43E9-A61A-53CE0114EE4C}"/>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47584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3ADFB-13F3-4CAF-98A8-DFF7C9C1761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D1DBB0-A4B6-4C6E-BEA6-7349328BF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3D97E67B-EBE2-4CD7-B928-BF113E223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D38295-8F6A-48A3-AB1E-A1E8703A357C}"/>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6" name="Espace réservé du pied de page 5">
            <a:extLst>
              <a:ext uri="{FF2B5EF4-FFF2-40B4-BE49-F238E27FC236}">
                <a16:creationId xmlns:a16="http://schemas.microsoft.com/office/drawing/2014/main" id="{4F2BDDFE-C897-4B56-97A2-E3819B2A54D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CB63F12-9A35-4408-ACBA-64CE28436C32}"/>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89454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0D7980-8295-4291-8803-8965D024DB9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B245B7A-976E-49E6-A5C7-25595E258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690A395-E20C-4D0B-89C6-CC2881A9B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72F423-B0E4-4A83-B699-1CB46D42F762}"/>
              </a:ext>
            </a:extLst>
          </p:cNvPr>
          <p:cNvSpPr>
            <a:spLocks noGrp="1"/>
          </p:cNvSpPr>
          <p:nvPr>
            <p:ph type="dt" sz="half" idx="10"/>
          </p:nvPr>
        </p:nvSpPr>
        <p:spPr/>
        <p:txBody>
          <a:bodyPr/>
          <a:lstStyle/>
          <a:p>
            <a:fld id="{DACE74EB-F2A3-48FA-9B87-84B99BD2ECF4}" type="datetimeFigureOut">
              <a:rPr lang="fr-CA" smtClean="0"/>
              <a:t>2024-01-04</a:t>
            </a:fld>
            <a:endParaRPr lang="fr-CA"/>
          </a:p>
        </p:txBody>
      </p:sp>
      <p:sp>
        <p:nvSpPr>
          <p:cNvPr id="6" name="Espace réservé du pied de page 5">
            <a:extLst>
              <a:ext uri="{FF2B5EF4-FFF2-40B4-BE49-F238E27FC236}">
                <a16:creationId xmlns:a16="http://schemas.microsoft.com/office/drawing/2014/main" id="{A3BF9855-ADEF-4E97-91BE-D59115C4D90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52B5C6-8CF1-41A1-A13A-DAD239DD586E}"/>
              </a:ext>
            </a:extLst>
          </p:cNvPr>
          <p:cNvSpPr>
            <a:spLocks noGrp="1"/>
          </p:cNvSpPr>
          <p:nvPr>
            <p:ph type="sldNum" sz="quarter" idx="12"/>
          </p:nvPr>
        </p:nvSpPr>
        <p:spPr/>
        <p:txBody>
          <a:bodyPr/>
          <a:lstStyle/>
          <a:p>
            <a:fld id="{C116E765-894C-4B99-A208-540ADF252F49}" type="slidenum">
              <a:rPr lang="fr-CA" smtClean="0"/>
              <a:t>‹N°›</a:t>
            </a:fld>
            <a:endParaRPr lang="fr-CA"/>
          </a:p>
        </p:txBody>
      </p:sp>
    </p:spTree>
    <p:extLst>
      <p:ext uri="{BB962C8B-B14F-4D97-AF65-F5344CB8AC3E}">
        <p14:creationId xmlns:p14="http://schemas.microsoft.com/office/powerpoint/2010/main" val="307750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F7F9CD8-6724-4E6E-91F2-FE354369D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97A0F45-8498-4EF5-88A7-EFDF5E1C7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1F9380D-27D2-4A89-9F22-DE2110E98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E74EB-F2A3-48FA-9B87-84B99BD2ECF4}" type="datetimeFigureOut">
              <a:rPr lang="fr-CA" smtClean="0"/>
              <a:t>2024-01-04</a:t>
            </a:fld>
            <a:endParaRPr lang="fr-CA"/>
          </a:p>
        </p:txBody>
      </p:sp>
      <p:sp>
        <p:nvSpPr>
          <p:cNvPr id="5" name="Espace réservé du pied de page 4">
            <a:extLst>
              <a:ext uri="{FF2B5EF4-FFF2-40B4-BE49-F238E27FC236}">
                <a16:creationId xmlns:a16="http://schemas.microsoft.com/office/drawing/2014/main" id="{984D3F5F-AFFD-4BB7-AA91-6439DCF70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E69C7D0B-DFCC-47E0-9D7E-6172AF230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6E765-894C-4B99-A208-540ADF252F49}" type="slidenum">
              <a:rPr lang="fr-CA" smtClean="0"/>
              <a:t>‹N°›</a:t>
            </a:fld>
            <a:endParaRPr lang="fr-CA"/>
          </a:p>
        </p:txBody>
      </p:sp>
    </p:spTree>
    <p:extLst>
      <p:ext uri="{BB962C8B-B14F-4D97-AF65-F5344CB8AC3E}">
        <p14:creationId xmlns:p14="http://schemas.microsoft.com/office/powerpoint/2010/main" val="3180081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2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0.xml"/><Relationship Id="rId7"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9.png"/><Relationship Id="rId4" Type="http://schemas.openxmlformats.org/officeDocument/2006/relationships/tags" Target="../tags/tag81.xm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hyperlink" Target="http://www.lapresse.ca/techno/201701/11/01-5058416-en-indonesie-ils-risquent-leur-vie-pour-letain-des-telephones.php" TargetMode="External"/><Relationship Id="rId5" Type="http://schemas.openxmlformats.org/officeDocument/2006/relationships/hyperlink" Target="https://www.wired.com/story/book-excerpt-science-of-ultra-pure-silicon/" TargetMode="Externa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3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AB1B33-4589-4FB0-9498-2CD0CF13D0E5}"/>
              </a:ext>
            </a:extLst>
          </p:cNvPr>
          <p:cNvSpPr/>
          <p:nvPr>
            <p:custDataLst>
              <p:tags r:id="rId1"/>
            </p:custDataLst>
          </p:nvPr>
        </p:nvSpPr>
        <p:spPr>
          <a:xfrm>
            <a:off x="675248" y="527905"/>
            <a:ext cx="10841504" cy="306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37E92A0D-139E-492E-A4AF-AC2382B7D630}"/>
              </a:ext>
            </a:extLst>
          </p:cNvPr>
          <p:cNvSpPr>
            <a:spLocks noGrp="1"/>
          </p:cNvSpPr>
          <p:nvPr>
            <p:ph type="ctrTitle"/>
            <p:custDataLst>
              <p:tags r:id="rId2"/>
            </p:custDataLst>
          </p:nvPr>
        </p:nvSpPr>
        <p:spPr>
          <a:xfrm>
            <a:off x="623888" y="436464"/>
            <a:ext cx="11010093" cy="3121123"/>
          </a:xfrm>
          <a:solidFill>
            <a:schemeClr val="tx1"/>
          </a:solidFill>
        </p:spPr>
        <p:txBody>
          <a:bodyPr>
            <a:normAutofit fontScale="90000"/>
          </a:bodyPr>
          <a:lstStyle/>
          <a:p>
            <a:pPr algn="l"/>
            <a:r>
              <a:rPr lang="en-US" sz="4000" b="1" dirty="0">
                <a:solidFill>
                  <a:srgbClr val="00B0F0"/>
                </a:solidFill>
                <a:latin typeface="Arial" panose="020B0604020202020204" pitchFamily="34" charset="0"/>
                <a:cs typeface="Arial" panose="020B0604020202020204" pitchFamily="34" charset="0"/>
              </a:rPr>
              <a:t>INF1900:</a:t>
            </a:r>
            <a:br>
              <a:rPr lang="en-US" sz="4000" b="1" dirty="0">
                <a:solidFill>
                  <a:schemeClr val="bg1"/>
                </a:solidFill>
                <a:latin typeface="Arial" panose="020B0604020202020204" pitchFamily="34" charset="0"/>
                <a:cs typeface="Arial" panose="020B0604020202020204" pitchFamily="34" charset="0"/>
              </a:rPr>
            </a:br>
            <a:r>
              <a:rPr lang="en-US" sz="4000" b="1" dirty="0">
                <a:solidFill>
                  <a:srgbClr val="92D050"/>
                </a:solidFill>
                <a:latin typeface="Arial" panose="020B0604020202020204" pitchFamily="34" charset="0"/>
                <a:cs typeface="Arial" panose="020B0604020202020204" pitchFamily="34" charset="0"/>
              </a:rPr>
              <a:t>PROJET DE CONCEPTION D</a:t>
            </a:r>
            <a:r>
              <a:rPr lang="fr-CA" sz="4000" b="1" dirty="0">
                <a:solidFill>
                  <a:srgbClr val="92D050"/>
                </a:solidFill>
                <a:latin typeface="Arial" panose="020B0604020202020204" pitchFamily="34" charset="0"/>
                <a:cs typeface="Arial" panose="020B0604020202020204" pitchFamily="34" charset="0"/>
              </a:rPr>
              <a:t>’UN SYSTÈME EMBARQUÉ</a:t>
            </a:r>
            <a:br>
              <a:rPr lang="fr-CA" sz="4000" b="1" dirty="0">
                <a:solidFill>
                  <a:schemeClr val="bg1"/>
                </a:solidFill>
                <a:latin typeface="Arial" panose="020B0604020202020204" pitchFamily="34" charset="0"/>
                <a:cs typeface="Arial" panose="020B0604020202020204" pitchFamily="34" charset="0"/>
              </a:rPr>
            </a:br>
            <a:br>
              <a:rPr lang="fr-CA" sz="4000" b="1" dirty="0">
                <a:solidFill>
                  <a:schemeClr val="bg1"/>
                </a:solidFill>
                <a:latin typeface="Arial" panose="020B0604020202020204" pitchFamily="34" charset="0"/>
                <a:cs typeface="Arial" panose="020B0604020202020204" pitchFamily="34" charset="0"/>
              </a:rPr>
            </a:br>
            <a:r>
              <a:rPr lang="fr-CA" sz="4000" b="1" dirty="0">
                <a:solidFill>
                  <a:srgbClr val="FFC000"/>
                </a:solidFill>
                <a:latin typeface="Arial" panose="020B0604020202020204" pitchFamily="34" charset="0"/>
                <a:cs typeface="Arial" panose="020B0604020202020204" pitchFamily="34" charset="0"/>
              </a:rPr>
              <a:t>PREMIER COURS: </a:t>
            </a:r>
            <a:br>
              <a:rPr lang="fr-CA" sz="4000" b="1" dirty="0">
                <a:solidFill>
                  <a:srgbClr val="F5B20B"/>
                </a:solidFill>
                <a:latin typeface="Arial" panose="020B0604020202020204" pitchFamily="34" charset="0"/>
                <a:cs typeface="Arial" panose="020B0604020202020204" pitchFamily="34" charset="0"/>
              </a:rPr>
            </a:br>
            <a:r>
              <a:rPr lang="fr-CA" sz="4000" b="1" dirty="0">
                <a:solidFill>
                  <a:srgbClr val="FF0000"/>
                </a:solidFill>
                <a:latin typeface="Arial" panose="020B0604020202020204" pitchFamily="34" charset="0"/>
                <a:cs typeface="Arial" panose="020B0604020202020204" pitchFamily="34" charset="0"/>
              </a:rPr>
              <a:t>INTRODUCTION ET FONCTIONNEMENT</a:t>
            </a:r>
          </a:p>
        </p:txBody>
      </p:sp>
      <p:sp>
        <p:nvSpPr>
          <p:cNvPr id="3" name="Sous-titre 2">
            <a:extLst>
              <a:ext uri="{FF2B5EF4-FFF2-40B4-BE49-F238E27FC236}">
                <a16:creationId xmlns:a16="http://schemas.microsoft.com/office/drawing/2014/main" id="{70CFEA02-3E0E-411A-8DCA-866900F2CADC}"/>
              </a:ext>
            </a:extLst>
          </p:cNvPr>
          <p:cNvSpPr>
            <a:spLocks noGrp="1"/>
          </p:cNvSpPr>
          <p:nvPr>
            <p:ph type="subTitle" idx="1"/>
            <p:custDataLst>
              <p:tags r:id="rId3"/>
            </p:custDataLst>
          </p:nvPr>
        </p:nvSpPr>
        <p:spPr>
          <a:xfrm>
            <a:off x="675249" y="3849510"/>
            <a:ext cx="10958733" cy="2438747"/>
          </a:xfrm>
        </p:spPr>
        <p:txBody>
          <a:bodyPr>
            <a:normAutofit fontScale="92500" lnSpcReduction="20000"/>
          </a:bodyPr>
          <a:lstStyle/>
          <a:p>
            <a:pPr algn="l"/>
            <a:r>
              <a:rPr lang="fr-CA" sz="3600" dirty="0">
                <a:solidFill>
                  <a:schemeClr val="bg1"/>
                </a:solidFill>
              </a:rPr>
              <a:t>Jérôme Collin, </a:t>
            </a:r>
            <a:r>
              <a:rPr lang="fr-CA" sz="3600" dirty="0" err="1">
                <a:solidFill>
                  <a:schemeClr val="bg1"/>
                </a:solidFill>
              </a:rPr>
              <a:t>ing</a:t>
            </a:r>
            <a:r>
              <a:rPr lang="fr-CA" sz="3600" dirty="0">
                <a:solidFill>
                  <a:schemeClr val="bg1"/>
                </a:solidFill>
              </a:rPr>
              <a:t>. </a:t>
            </a:r>
            <a:r>
              <a:rPr lang="fr-CA" sz="3600" dirty="0" err="1">
                <a:solidFill>
                  <a:schemeClr val="bg1"/>
                </a:solidFill>
              </a:rPr>
              <a:t>M.Sc.A</a:t>
            </a:r>
            <a:endParaRPr lang="fr-CA" sz="3600" dirty="0">
              <a:solidFill>
                <a:schemeClr val="bg1"/>
              </a:solidFill>
            </a:endParaRPr>
          </a:p>
          <a:p>
            <a:pPr algn="l"/>
            <a:r>
              <a:rPr lang="fr-CA" sz="3600" dirty="0">
                <a:solidFill>
                  <a:schemeClr val="bg1"/>
                </a:solidFill>
              </a:rPr>
              <a:t>Responsable du cours et enseignant</a:t>
            </a:r>
          </a:p>
          <a:p>
            <a:pPr algn="l"/>
            <a:endParaRPr lang="fr-CA" sz="3600" dirty="0">
              <a:solidFill>
                <a:schemeClr val="bg1"/>
              </a:solidFill>
            </a:endParaRPr>
          </a:p>
          <a:p>
            <a:pPr algn="l"/>
            <a:r>
              <a:rPr lang="fr-CA" sz="3600" dirty="0">
                <a:solidFill>
                  <a:schemeClr val="bg1"/>
                </a:solidFill>
              </a:rPr>
              <a:t>Département de génie informatique </a:t>
            </a:r>
          </a:p>
          <a:p>
            <a:pPr algn="l"/>
            <a:r>
              <a:rPr lang="fr-CA" sz="3600" dirty="0">
                <a:solidFill>
                  <a:schemeClr val="bg1"/>
                </a:solidFill>
              </a:rPr>
              <a:t>et génie logiciel</a:t>
            </a:r>
          </a:p>
        </p:txBody>
      </p:sp>
      <p:pic>
        <p:nvPicPr>
          <p:cNvPr id="5" name="Image 4">
            <a:extLst>
              <a:ext uri="{FF2B5EF4-FFF2-40B4-BE49-F238E27FC236}">
                <a16:creationId xmlns:a16="http://schemas.microsoft.com/office/drawing/2014/main" id="{807AC7A4-9ED4-4D0E-B8E5-76D7E3D908F2}"/>
              </a:ext>
            </a:extLst>
          </p:cNvPr>
          <p:cNvPicPr>
            <a:picLocks noChangeAspect="1"/>
          </p:cNvPicPr>
          <p:nvPr>
            <p:custDataLst>
              <p:tags r:id="rId4"/>
            </p:custDataLst>
          </p:nvPr>
        </p:nvPicPr>
        <p:blipFill>
          <a:blip r:embed="rId6">
            <a:extLst>
              <a:ext uri="{28A0092B-C50C-407E-A947-70E740481C1C}">
                <a14:useLocalDpi xmlns:a14="http://schemas.microsoft.com/office/drawing/2010/main" val="0"/>
              </a:ext>
            </a:extLst>
          </a:blip>
          <a:srcRect/>
          <a:stretch/>
        </p:blipFill>
        <p:spPr>
          <a:xfrm>
            <a:off x="7686323" y="4669769"/>
            <a:ext cx="3947658" cy="1618487"/>
          </a:xfrm>
          <a:prstGeom prst="rect">
            <a:avLst/>
          </a:prstGeom>
        </p:spPr>
      </p:pic>
    </p:spTree>
    <p:extLst>
      <p:ext uri="{BB962C8B-B14F-4D97-AF65-F5344CB8AC3E}">
        <p14:creationId xmlns:p14="http://schemas.microsoft.com/office/powerpoint/2010/main" val="164393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Précision sur l’évaluation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a:bodyPr>
          <a:lstStyle/>
          <a:p>
            <a:pPr>
              <a:buFont typeface="Wingdings" panose="05000000000000000000" pitchFamily="2" charset="2"/>
              <a:buChar char="§"/>
            </a:pPr>
            <a:r>
              <a:rPr lang="fr-CA" dirty="0">
                <a:solidFill>
                  <a:schemeClr val="bg1"/>
                </a:solidFill>
              </a:rPr>
              <a:t>Quiz</a:t>
            </a:r>
          </a:p>
          <a:p>
            <a:pPr lvl="1">
              <a:buFont typeface="Wingdings" panose="05000000000000000000" pitchFamily="2" charset="2"/>
              <a:buChar char="§"/>
            </a:pPr>
            <a:r>
              <a:rPr lang="fr-CA" dirty="0">
                <a:solidFill>
                  <a:schemeClr val="bg1"/>
                </a:solidFill>
              </a:rPr>
              <a:t>Une heure, choix multiple sur Moodle</a:t>
            </a:r>
          </a:p>
          <a:p>
            <a:pPr>
              <a:buFont typeface="Wingdings" panose="05000000000000000000" pitchFamily="2" charset="2"/>
              <a:buChar char="§"/>
            </a:pPr>
            <a:r>
              <a:rPr lang="fr-CA" dirty="0">
                <a:solidFill>
                  <a:schemeClr val="bg1"/>
                </a:solidFill>
              </a:rPr>
              <a:t>Entrevue de laboratoire</a:t>
            </a:r>
          </a:p>
          <a:p>
            <a:pPr lvl="1">
              <a:buFont typeface="Wingdings" panose="05000000000000000000" pitchFamily="2" charset="2"/>
              <a:buChar char="§"/>
            </a:pPr>
            <a:r>
              <a:rPr lang="fr-CA" dirty="0">
                <a:solidFill>
                  <a:schemeClr val="bg1"/>
                </a:solidFill>
              </a:rPr>
              <a:t>L’étudiant et l’équipe doivent répondre à une série de questions de façon orale par équipe avec le code écrit comme point de départ.</a:t>
            </a:r>
          </a:p>
          <a:p>
            <a:pPr>
              <a:buFont typeface="Wingdings" panose="05000000000000000000" pitchFamily="2" charset="2"/>
              <a:buChar char="§"/>
            </a:pPr>
            <a:r>
              <a:rPr lang="fr-CA" dirty="0">
                <a:solidFill>
                  <a:schemeClr val="bg1"/>
                </a:solidFill>
              </a:rPr>
              <a:t>Programme remis</a:t>
            </a:r>
          </a:p>
          <a:p>
            <a:pPr lvl="1">
              <a:buFont typeface="Wingdings" panose="05000000000000000000" pitchFamily="2" charset="2"/>
              <a:buChar char="§"/>
            </a:pPr>
            <a:r>
              <a:rPr lang="fr-CA" dirty="0">
                <a:solidFill>
                  <a:schemeClr val="bg1"/>
                </a:solidFill>
              </a:rPr>
              <a:t>3 corrigés, attention particulière portée à la qualité du code.  Le chargé de laboratoire vérifiera que la rédaction de chaque programme respecte et exploite adéquatement les concepts fondamentaux de la programmation.</a:t>
            </a:r>
          </a:p>
          <a:p>
            <a:pPr>
              <a:buFont typeface="Wingdings" panose="05000000000000000000" pitchFamily="2" charset="2"/>
              <a:buChar char="§"/>
            </a:pPr>
            <a:r>
              <a:rPr lang="fr-CA" dirty="0">
                <a:solidFill>
                  <a:schemeClr val="bg1"/>
                </a:solidFill>
              </a:rPr>
              <a:t>Rapport et code sur les librairies</a:t>
            </a:r>
          </a:p>
          <a:p>
            <a:pPr lvl="1">
              <a:buFont typeface="Wingdings" panose="05000000000000000000" pitchFamily="2" charset="2"/>
              <a:buChar char="§"/>
            </a:pPr>
            <a:r>
              <a:rPr lang="fr-CA" dirty="0">
                <a:solidFill>
                  <a:schemeClr val="bg1"/>
                </a:solidFill>
              </a:rPr>
              <a:t>Exercice sur les </a:t>
            </a:r>
            <a:r>
              <a:rPr lang="fr-CA" dirty="0" err="1">
                <a:solidFill>
                  <a:schemeClr val="bg1"/>
                </a:solidFill>
              </a:rPr>
              <a:t>Makefiles</a:t>
            </a:r>
            <a:r>
              <a:rPr lang="fr-CA" dirty="0">
                <a:solidFill>
                  <a:schemeClr val="bg1"/>
                </a:solidFill>
              </a:rPr>
              <a:t> avec explications dans un rapport du fonctionnement du système de compilation réalisé</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10</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5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Précision sur l’</a:t>
            </a:r>
            <a:r>
              <a:rPr lang="fr-CA" sz="2800" b="1" dirty="0" err="1">
                <a:solidFill>
                  <a:schemeClr val="bg1"/>
                </a:solidFill>
                <a:latin typeface="Arial" panose="020B0604020202020204" pitchFamily="34" charset="0"/>
                <a:cs typeface="Arial" panose="020B0604020202020204" pitchFamily="34" charset="0"/>
              </a:rPr>
              <a:t>évalution</a:t>
            </a:r>
            <a:r>
              <a:rPr lang="fr-CA" sz="2800" b="1" dirty="0">
                <a:solidFill>
                  <a:schemeClr val="bg1"/>
                </a:solidFill>
                <a:latin typeface="Arial" panose="020B0604020202020204" pitchFamily="34" charset="0"/>
                <a:cs typeface="Arial" panose="020B0604020202020204" pitchFamily="34" charset="0"/>
              </a:rPr>
              <a:t> (suite)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Projet final:</a:t>
            </a:r>
          </a:p>
          <a:p>
            <a:pPr lvl="1">
              <a:buFont typeface="Wingdings" panose="05000000000000000000" pitchFamily="2" charset="2"/>
              <a:buChar char="§"/>
            </a:pPr>
            <a:r>
              <a:rPr lang="fr-CA" dirty="0">
                <a:solidFill>
                  <a:schemeClr val="bg1"/>
                </a:solidFill>
              </a:rPr>
              <a:t>Système complet: Le système doit, à la fin de la session, pouvoir fonctionner correctement en respectant certaines règles.</a:t>
            </a:r>
          </a:p>
          <a:p>
            <a:pPr lvl="1">
              <a:buFont typeface="Wingdings" panose="05000000000000000000" pitchFamily="2" charset="2"/>
              <a:buChar char="§"/>
            </a:pPr>
            <a:r>
              <a:rPr lang="fr-CA" dirty="0">
                <a:solidFill>
                  <a:schemeClr val="bg1"/>
                </a:solidFill>
              </a:rPr>
              <a:t>Sur simulateur si on reste à distance mais avec montage physique si on retourne en présentiel</a:t>
            </a:r>
          </a:p>
          <a:p>
            <a:pPr>
              <a:buFont typeface="Wingdings" panose="05000000000000000000" pitchFamily="2" charset="2"/>
              <a:buChar char="§"/>
            </a:pPr>
            <a:r>
              <a:rPr lang="fr-CA" strike="sngStrike" dirty="0">
                <a:solidFill>
                  <a:schemeClr val="bg1"/>
                </a:solidFill>
              </a:rPr>
              <a:t>Présentation orale finale:</a:t>
            </a:r>
          </a:p>
          <a:p>
            <a:pPr lvl="1">
              <a:buFont typeface="Wingdings" panose="05000000000000000000" pitchFamily="2" charset="2"/>
              <a:buChar char="§"/>
            </a:pPr>
            <a:r>
              <a:rPr lang="fr-CA" strike="sngStrike" dirty="0">
                <a:solidFill>
                  <a:schemeClr val="bg1"/>
                </a:solidFill>
              </a:rPr>
              <a:t>Sous forme de présentation par affiche.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11</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69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Pondération :</a:t>
            </a:r>
          </a:p>
        </p:txBody>
      </p:sp>
      <p:sp>
        <p:nvSpPr>
          <p:cNvPr id="6" name="ZoneTexte 5">
            <a:extLst>
              <a:ext uri="{FF2B5EF4-FFF2-40B4-BE49-F238E27FC236}">
                <a16:creationId xmlns:a16="http://schemas.microsoft.com/office/drawing/2014/main" id="{24B16360-C7CE-4FB1-8E3C-954BE2B1B2C4}"/>
              </a:ext>
            </a:extLst>
          </p:cNvPr>
          <p:cNvSpPr txBox="1"/>
          <p:nvPr>
            <p:custDataLst>
              <p:tags r:id="rId2"/>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12</a:t>
            </a:fld>
            <a:endParaRPr lang="fr-CA" sz="1400" dirty="0">
              <a:solidFill>
                <a:schemeClr val="bg1"/>
              </a:solidFill>
              <a:latin typeface="Arial" panose="020B0604020202020204" pitchFamily="34" charset="0"/>
              <a:cs typeface="Arial" panose="020B0604020202020204" pitchFamily="34" charset="0"/>
            </a:endParaRPr>
          </a:p>
        </p:txBody>
      </p:sp>
      <p:graphicFrame>
        <p:nvGraphicFramePr>
          <p:cNvPr id="9" name="Tableau 9">
            <a:extLst>
              <a:ext uri="{FF2B5EF4-FFF2-40B4-BE49-F238E27FC236}">
                <a16:creationId xmlns:a16="http://schemas.microsoft.com/office/drawing/2014/main" id="{0E07D7D8-DBAE-4A32-8318-8F60890679C2}"/>
              </a:ext>
            </a:extLst>
          </p:cNvPr>
          <p:cNvGraphicFramePr>
            <a:graphicFrameLocks noGrp="1"/>
          </p:cNvGraphicFramePr>
          <p:nvPr>
            <p:ph idx="1"/>
            <p:custDataLst>
              <p:tags r:id="rId3"/>
            </p:custDataLst>
            <p:extLst>
              <p:ext uri="{D42A27DB-BD31-4B8C-83A1-F6EECF244321}">
                <p14:modId xmlns:p14="http://schemas.microsoft.com/office/powerpoint/2010/main" val="2686396667"/>
              </p:ext>
            </p:extLst>
          </p:nvPr>
        </p:nvGraphicFramePr>
        <p:xfrm>
          <a:off x="838200" y="1825624"/>
          <a:ext cx="10515597" cy="3660776"/>
        </p:xfrm>
        <a:graphic>
          <a:graphicData uri="http://schemas.openxmlformats.org/drawingml/2006/table">
            <a:tbl>
              <a:tblPr firstRow="1" bandRow="1">
                <a:tableStyleId>{5C22544A-7EE6-4342-B048-85BDC9FD1C3A}</a:tableStyleId>
              </a:tblPr>
              <a:tblGrid>
                <a:gridCol w="4407568">
                  <a:extLst>
                    <a:ext uri="{9D8B030D-6E8A-4147-A177-3AD203B41FA5}">
                      <a16:colId xmlns:a16="http://schemas.microsoft.com/office/drawing/2014/main" val="3837020095"/>
                    </a:ext>
                  </a:extLst>
                </a:gridCol>
                <a:gridCol w="2602830">
                  <a:extLst>
                    <a:ext uri="{9D8B030D-6E8A-4147-A177-3AD203B41FA5}">
                      <a16:colId xmlns:a16="http://schemas.microsoft.com/office/drawing/2014/main" val="2349143261"/>
                    </a:ext>
                  </a:extLst>
                </a:gridCol>
                <a:gridCol w="3505199">
                  <a:extLst>
                    <a:ext uri="{9D8B030D-6E8A-4147-A177-3AD203B41FA5}">
                      <a16:colId xmlns:a16="http://schemas.microsoft.com/office/drawing/2014/main" val="349239212"/>
                    </a:ext>
                  </a:extLst>
                </a:gridCol>
              </a:tblGrid>
              <a:tr h="522968">
                <a:tc>
                  <a:txBody>
                    <a:bodyPr/>
                    <a:lstStyle/>
                    <a:p>
                      <a:pPr algn="ctr"/>
                      <a:r>
                        <a:rPr lang="fr-CA" dirty="0"/>
                        <a:t>Nature</a:t>
                      </a:r>
                    </a:p>
                  </a:txBody>
                  <a:tcPr>
                    <a:solidFill>
                      <a:srgbClr val="00B0F0"/>
                    </a:solidFill>
                  </a:tcPr>
                </a:tc>
                <a:tc>
                  <a:txBody>
                    <a:bodyPr/>
                    <a:lstStyle/>
                    <a:p>
                      <a:pPr algn="ctr"/>
                      <a:r>
                        <a:rPr lang="fr-CA" dirty="0"/>
                        <a:t>Nombre</a:t>
                      </a:r>
                    </a:p>
                  </a:txBody>
                  <a:tcPr>
                    <a:solidFill>
                      <a:srgbClr val="00B0F0"/>
                    </a:solidFill>
                  </a:tcPr>
                </a:tc>
                <a:tc>
                  <a:txBody>
                    <a:bodyPr/>
                    <a:lstStyle/>
                    <a:p>
                      <a:pPr algn="ctr"/>
                      <a:r>
                        <a:rPr lang="fr-CA" dirty="0"/>
                        <a:t>Pondération</a:t>
                      </a:r>
                    </a:p>
                  </a:txBody>
                  <a:tcPr>
                    <a:solidFill>
                      <a:srgbClr val="00B0F0"/>
                    </a:solidFill>
                  </a:tcPr>
                </a:tc>
                <a:extLst>
                  <a:ext uri="{0D108BD9-81ED-4DB2-BD59-A6C34878D82A}">
                    <a16:rowId xmlns:a16="http://schemas.microsoft.com/office/drawing/2014/main" val="887441070"/>
                  </a:ext>
                </a:extLst>
              </a:tr>
              <a:tr h="522968">
                <a:tc>
                  <a:txBody>
                    <a:bodyPr/>
                    <a:lstStyle/>
                    <a:p>
                      <a:pPr algn="ctr"/>
                      <a:r>
                        <a:rPr lang="fr-CA" dirty="0"/>
                        <a:t>Quiz</a:t>
                      </a:r>
                    </a:p>
                  </a:txBody>
                  <a:tcPr>
                    <a:solidFill>
                      <a:schemeClr val="accent5">
                        <a:lumMod val="20000"/>
                        <a:lumOff val="80000"/>
                      </a:schemeClr>
                    </a:solidFill>
                  </a:tcPr>
                </a:tc>
                <a:tc>
                  <a:txBody>
                    <a:bodyPr/>
                    <a:lstStyle/>
                    <a:p>
                      <a:pPr algn="ctr"/>
                      <a:r>
                        <a:rPr lang="fr-CA" dirty="0"/>
                        <a:t>1</a:t>
                      </a:r>
                    </a:p>
                  </a:txBody>
                  <a:tcPr>
                    <a:solidFill>
                      <a:schemeClr val="accent5">
                        <a:lumMod val="20000"/>
                        <a:lumOff val="80000"/>
                      </a:schemeClr>
                    </a:solidFill>
                  </a:tcPr>
                </a:tc>
                <a:tc>
                  <a:txBody>
                    <a:bodyPr/>
                    <a:lstStyle/>
                    <a:p>
                      <a:pPr algn="ctr"/>
                      <a:r>
                        <a:rPr lang="fr-CA" dirty="0"/>
                        <a:t>30 %</a:t>
                      </a:r>
                    </a:p>
                  </a:txBody>
                  <a:tcPr>
                    <a:solidFill>
                      <a:schemeClr val="accent5">
                        <a:lumMod val="20000"/>
                        <a:lumOff val="80000"/>
                      </a:schemeClr>
                    </a:solidFill>
                  </a:tcPr>
                </a:tc>
                <a:extLst>
                  <a:ext uri="{0D108BD9-81ED-4DB2-BD59-A6C34878D82A}">
                    <a16:rowId xmlns:a16="http://schemas.microsoft.com/office/drawing/2014/main" val="2667340995"/>
                  </a:ext>
                </a:extLst>
              </a:tr>
              <a:tr h="522968">
                <a:tc>
                  <a:txBody>
                    <a:bodyPr/>
                    <a:lstStyle/>
                    <a:p>
                      <a:pPr algn="ctr"/>
                      <a:r>
                        <a:rPr lang="fr-CA" dirty="0"/>
                        <a:t>Entrevue</a:t>
                      </a:r>
                    </a:p>
                  </a:txBody>
                  <a:tcPr>
                    <a:solidFill>
                      <a:schemeClr val="bg1"/>
                    </a:solidFill>
                  </a:tcPr>
                </a:tc>
                <a:tc>
                  <a:txBody>
                    <a:bodyPr/>
                    <a:lstStyle/>
                    <a:p>
                      <a:pPr algn="ctr"/>
                      <a:r>
                        <a:rPr lang="fr-CA" dirty="0"/>
                        <a:t>1</a:t>
                      </a:r>
                    </a:p>
                  </a:txBody>
                  <a:tcPr>
                    <a:solidFill>
                      <a:schemeClr val="bg1"/>
                    </a:solidFill>
                  </a:tcPr>
                </a:tc>
                <a:tc>
                  <a:txBody>
                    <a:bodyPr/>
                    <a:lstStyle/>
                    <a:p>
                      <a:pPr algn="ctr"/>
                      <a:r>
                        <a:rPr lang="fr-CA" dirty="0"/>
                        <a:t>10 %</a:t>
                      </a:r>
                    </a:p>
                  </a:txBody>
                  <a:tcPr>
                    <a:solidFill>
                      <a:schemeClr val="bg1"/>
                    </a:solidFill>
                  </a:tcPr>
                </a:tc>
                <a:extLst>
                  <a:ext uri="{0D108BD9-81ED-4DB2-BD59-A6C34878D82A}">
                    <a16:rowId xmlns:a16="http://schemas.microsoft.com/office/drawing/2014/main" val="4041642132"/>
                  </a:ext>
                </a:extLst>
              </a:tr>
              <a:tr h="522968">
                <a:tc>
                  <a:txBody>
                    <a:bodyPr/>
                    <a:lstStyle/>
                    <a:p>
                      <a:pPr algn="ctr"/>
                      <a:r>
                        <a:rPr lang="fr-CA" dirty="0"/>
                        <a:t>Programme</a:t>
                      </a:r>
                    </a:p>
                  </a:txBody>
                  <a:tcPr>
                    <a:solidFill>
                      <a:schemeClr val="accent5">
                        <a:lumMod val="20000"/>
                        <a:lumOff val="80000"/>
                      </a:schemeClr>
                    </a:solidFill>
                  </a:tcPr>
                </a:tc>
                <a:tc>
                  <a:txBody>
                    <a:bodyPr/>
                    <a:lstStyle/>
                    <a:p>
                      <a:pPr algn="ctr"/>
                      <a:r>
                        <a:rPr lang="fr-CA" dirty="0"/>
                        <a:t>3</a:t>
                      </a:r>
                    </a:p>
                  </a:txBody>
                  <a:tcPr>
                    <a:solidFill>
                      <a:schemeClr val="accent5">
                        <a:lumMod val="20000"/>
                        <a:lumOff val="80000"/>
                      </a:schemeClr>
                    </a:solidFill>
                  </a:tcPr>
                </a:tc>
                <a:tc>
                  <a:txBody>
                    <a:bodyPr/>
                    <a:lstStyle/>
                    <a:p>
                      <a:pPr algn="ctr"/>
                      <a:r>
                        <a:rPr lang="fr-CA" dirty="0"/>
                        <a:t>5 % chacun (15 % total)</a:t>
                      </a:r>
                    </a:p>
                  </a:txBody>
                  <a:tcPr>
                    <a:solidFill>
                      <a:schemeClr val="accent5">
                        <a:lumMod val="20000"/>
                        <a:lumOff val="80000"/>
                      </a:schemeClr>
                    </a:solidFill>
                  </a:tcPr>
                </a:tc>
                <a:extLst>
                  <a:ext uri="{0D108BD9-81ED-4DB2-BD59-A6C34878D82A}">
                    <a16:rowId xmlns:a16="http://schemas.microsoft.com/office/drawing/2014/main" val="701024530"/>
                  </a:ext>
                </a:extLst>
              </a:tr>
              <a:tr h="522968">
                <a:tc>
                  <a:txBody>
                    <a:bodyPr/>
                    <a:lstStyle/>
                    <a:p>
                      <a:pPr algn="ctr"/>
                      <a:r>
                        <a:rPr lang="fr-CA" dirty="0"/>
                        <a:t>Rapport + code sur les </a:t>
                      </a:r>
                      <a:r>
                        <a:rPr lang="fr-CA" dirty="0" err="1"/>
                        <a:t>Makefiles</a:t>
                      </a:r>
                      <a:endParaRPr lang="fr-CA" dirty="0"/>
                    </a:p>
                  </a:txBody>
                  <a:tcPr>
                    <a:solidFill>
                      <a:schemeClr val="bg1"/>
                    </a:solidFill>
                  </a:tcPr>
                </a:tc>
                <a:tc>
                  <a:txBody>
                    <a:bodyPr/>
                    <a:lstStyle/>
                    <a:p>
                      <a:pPr algn="ctr"/>
                      <a:r>
                        <a:rPr lang="fr-CA" dirty="0"/>
                        <a:t>1</a:t>
                      </a:r>
                    </a:p>
                  </a:txBody>
                  <a:tcPr>
                    <a:solidFill>
                      <a:schemeClr val="bg1"/>
                    </a:solidFill>
                  </a:tcPr>
                </a:tc>
                <a:tc>
                  <a:txBody>
                    <a:bodyPr/>
                    <a:lstStyle/>
                    <a:p>
                      <a:pPr algn="ctr"/>
                      <a:r>
                        <a:rPr lang="fr-CA" dirty="0"/>
                        <a:t>10 %</a:t>
                      </a:r>
                    </a:p>
                  </a:txBody>
                  <a:tcPr>
                    <a:solidFill>
                      <a:schemeClr val="bg1"/>
                    </a:solidFill>
                  </a:tcPr>
                </a:tc>
                <a:extLst>
                  <a:ext uri="{0D108BD9-81ED-4DB2-BD59-A6C34878D82A}">
                    <a16:rowId xmlns:a16="http://schemas.microsoft.com/office/drawing/2014/main" val="3226510440"/>
                  </a:ext>
                </a:extLst>
              </a:tr>
              <a:tr h="522968">
                <a:tc>
                  <a:txBody>
                    <a:bodyPr/>
                    <a:lstStyle/>
                    <a:p>
                      <a:pPr algn="ctr"/>
                      <a:r>
                        <a:rPr lang="fr-CA" dirty="0"/>
                        <a:t>Projet </a:t>
                      </a:r>
                    </a:p>
                  </a:txBody>
                  <a:tcPr>
                    <a:solidFill>
                      <a:schemeClr val="accent5">
                        <a:lumMod val="20000"/>
                        <a:lumOff val="80000"/>
                      </a:schemeClr>
                    </a:solidFill>
                  </a:tcPr>
                </a:tc>
                <a:tc>
                  <a:txBody>
                    <a:bodyPr/>
                    <a:lstStyle/>
                    <a:p>
                      <a:pPr algn="ctr"/>
                      <a:r>
                        <a:rPr lang="fr-CA" dirty="0"/>
                        <a:t>1</a:t>
                      </a:r>
                    </a:p>
                  </a:txBody>
                  <a:tcPr>
                    <a:solidFill>
                      <a:schemeClr val="accent5">
                        <a:lumMod val="20000"/>
                        <a:lumOff val="80000"/>
                      </a:schemeClr>
                    </a:solidFill>
                  </a:tcPr>
                </a:tc>
                <a:tc>
                  <a:txBody>
                    <a:bodyPr/>
                    <a:lstStyle/>
                    <a:p>
                      <a:pPr algn="ctr"/>
                      <a:r>
                        <a:rPr lang="fr-CA" dirty="0"/>
                        <a:t>35 %</a:t>
                      </a:r>
                    </a:p>
                  </a:txBody>
                  <a:tcPr>
                    <a:solidFill>
                      <a:schemeClr val="accent5">
                        <a:lumMod val="20000"/>
                        <a:lumOff val="80000"/>
                      </a:schemeClr>
                    </a:solidFill>
                  </a:tcPr>
                </a:tc>
                <a:extLst>
                  <a:ext uri="{0D108BD9-81ED-4DB2-BD59-A6C34878D82A}">
                    <a16:rowId xmlns:a16="http://schemas.microsoft.com/office/drawing/2014/main" val="2930813033"/>
                  </a:ext>
                </a:extLst>
              </a:tr>
              <a:tr h="522968">
                <a:tc>
                  <a:txBody>
                    <a:bodyPr/>
                    <a:lstStyle/>
                    <a:p>
                      <a:pPr algn="ctr"/>
                      <a:r>
                        <a:rPr lang="fr-CA" strike="sngStrike" dirty="0"/>
                        <a:t>Présentation orale</a:t>
                      </a:r>
                    </a:p>
                  </a:txBody>
                  <a:tcPr>
                    <a:solidFill>
                      <a:schemeClr val="bg1"/>
                    </a:solidFill>
                  </a:tcPr>
                </a:tc>
                <a:tc>
                  <a:txBody>
                    <a:bodyPr/>
                    <a:lstStyle/>
                    <a:p>
                      <a:pPr algn="ctr"/>
                      <a:r>
                        <a:rPr lang="fr-CA" strike="sngStrike" dirty="0"/>
                        <a:t>1</a:t>
                      </a:r>
                    </a:p>
                  </a:txBody>
                  <a:tcPr>
                    <a:solidFill>
                      <a:schemeClr val="bg1"/>
                    </a:solidFill>
                  </a:tcPr>
                </a:tc>
                <a:tc>
                  <a:txBody>
                    <a:bodyPr/>
                    <a:lstStyle/>
                    <a:p>
                      <a:pPr algn="ctr"/>
                      <a:r>
                        <a:rPr lang="fr-CA" strike="sngStrike" dirty="0"/>
                        <a:t>10 %</a:t>
                      </a:r>
                    </a:p>
                  </a:txBody>
                  <a:tcPr>
                    <a:solidFill>
                      <a:schemeClr val="bg1"/>
                    </a:solidFill>
                  </a:tcPr>
                </a:tc>
                <a:extLst>
                  <a:ext uri="{0D108BD9-81ED-4DB2-BD59-A6C34878D82A}">
                    <a16:rowId xmlns:a16="http://schemas.microsoft.com/office/drawing/2014/main" val="755285898"/>
                  </a:ext>
                </a:extLst>
              </a:tr>
            </a:tbl>
          </a:graphicData>
        </a:graphic>
      </p:graphicFrame>
    </p:spTree>
    <p:extLst>
      <p:ext uri="{BB962C8B-B14F-4D97-AF65-F5344CB8AC3E}">
        <p14:creationId xmlns:p14="http://schemas.microsoft.com/office/powerpoint/2010/main" val="420450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Qualité du code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On insiste un peu plus depuis quelques sessions.</a:t>
            </a:r>
          </a:p>
          <a:p>
            <a:pPr>
              <a:buFont typeface="Wingdings" panose="05000000000000000000" pitchFamily="2" charset="2"/>
              <a:buChar char="§"/>
            </a:pPr>
            <a:r>
              <a:rPr lang="fr-CA" dirty="0">
                <a:solidFill>
                  <a:schemeClr val="bg1"/>
                </a:solidFill>
              </a:rPr>
              <a:t>Les chargés seront assez sévères lors de la correction.</a:t>
            </a:r>
          </a:p>
          <a:p>
            <a:pPr>
              <a:buFont typeface="Wingdings" panose="05000000000000000000" pitchFamily="2" charset="2"/>
              <a:buChar char="§"/>
            </a:pPr>
            <a:r>
              <a:rPr lang="fr-CA" dirty="0">
                <a:solidFill>
                  <a:schemeClr val="bg1"/>
                </a:solidFill>
              </a:rPr>
              <a:t>On aura des interventions sur la qualité du code et sur l’utilisation de Git.</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13</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66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12 qualités de l’ingénieur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On poursuit ce qui a été introduit en INF1040</a:t>
            </a:r>
          </a:p>
          <a:p>
            <a:pPr>
              <a:buFont typeface="Wingdings" panose="05000000000000000000" pitchFamily="2" charset="2"/>
              <a:buChar char="§"/>
            </a:pPr>
            <a:r>
              <a:rPr lang="fr-CA" dirty="0">
                <a:solidFill>
                  <a:schemeClr val="bg1"/>
                </a:solidFill>
              </a:rPr>
              <a:t>On fera des mesures dans le cours (indications à venir)</a:t>
            </a:r>
          </a:p>
          <a:p>
            <a:pPr>
              <a:buFont typeface="Wingdings" panose="05000000000000000000" pitchFamily="2" charset="2"/>
              <a:buChar char="§"/>
            </a:pPr>
            <a:r>
              <a:rPr lang="fr-CA" dirty="0">
                <a:solidFill>
                  <a:schemeClr val="bg1"/>
                </a:solidFill>
              </a:rPr>
              <a:t>L’analyse de problèmes, l’investigation, la conception, l’utilisation d’outils d’ingénierie et le travail en équipe seront particulièrement à l’avant-plan.</a:t>
            </a:r>
          </a:p>
          <a:p>
            <a:pPr>
              <a:buFont typeface="Wingdings" panose="05000000000000000000" pitchFamily="2" charset="2"/>
              <a:buChar char="§"/>
            </a:pPr>
            <a:r>
              <a:rPr lang="fr-CA" dirty="0">
                <a:solidFill>
                  <a:schemeClr val="bg1"/>
                </a:solidFill>
              </a:rPr>
              <a:t>On semble avoir eu de bons commentaires suite à la dernière visite du BCAPG.  </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14</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117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Le robot et sa programmation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Pourquoi un robot?  </a:t>
            </a:r>
          </a:p>
          <a:p>
            <a:pPr>
              <a:buFont typeface="Wingdings" panose="05000000000000000000" pitchFamily="2" charset="2"/>
              <a:buChar char="§"/>
            </a:pPr>
            <a:r>
              <a:rPr lang="fr-CA" dirty="0">
                <a:solidFill>
                  <a:schemeClr val="bg1"/>
                </a:solidFill>
              </a:rPr>
              <a:t>Aspects mécaniques</a:t>
            </a:r>
          </a:p>
          <a:p>
            <a:pPr>
              <a:buFont typeface="Wingdings" panose="05000000000000000000" pitchFamily="2" charset="2"/>
              <a:buChar char="§"/>
            </a:pPr>
            <a:r>
              <a:rPr lang="fr-CA" dirty="0">
                <a:solidFill>
                  <a:schemeClr val="bg1"/>
                </a:solidFill>
              </a:rPr>
              <a:t>Aspects électriques</a:t>
            </a:r>
          </a:p>
          <a:p>
            <a:pPr>
              <a:buFont typeface="Wingdings" panose="05000000000000000000" pitchFamily="2" charset="2"/>
              <a:buChar char="§"/>
            </a:pPr>
            <a:r>
              <a:rPr lang="fr-CA" dirty="0">
                <a:solidFill>
                  <a:schemeClr val="bg1"/>
                </a:solidFill>
              </a:rPr>
              <a:t>2 microcontrôleurs</a:t>
            </a:r>
          </a:p>
          <a:p>
            <a:pPr>
              <a:buFont typeface="Wingdings" panose="05000000000000000000" pitchFamily="2" charset="2"/>
              <a:buChar char="§"/>
            </a:pPr>
            <a:r>
              <a:rPr lang="fr-CA" dirty="0">
                <a:solidFill>
                  <a:schemeClr val="bg1"/>
                </a:solidFill>
              </a:rPr>
              <a:t>Programmation par port USB</a:t>
            </a:r>
          </a:p>
          <a:p>
            <a:pPr>
              <a:buFont typeface="Wingdings" panose="05000000000000000000" pitchFamily="2" charset="2"/>
              <a:buChar char="§"/>
            </a:pPr>
            <a:r>
              <a:rPr lang="fr-CA" dirty="0">
                <a:solidFill>
                  <a:schemeClr val="bg1"/>
                </a:solidFill>
              </a:rPr>
              <a:t>VS Code, sous Linux</a:t>
            </a:r>
          </a:p>
          <a:p>
            <a:pPr>
              <a:buFont typeface="Wingdings" panose="05000000000000000000" pitchFamily="2" charset="2"/>
              <a:buChar char="§"/>
            </a:pPr>
            <a:r>
              <a:rPr lang="fr-CA" dirty="0" err="1">
                <a:solidFill>
                  <a:schemeClr val="bg1"/>
                </a:solidFill>
              </a:rPr>
              <a:t>Make</a:t>
            </a:r>
            <a:r>
              <a:rPr lang="fr-CA" dirty="0">
                <a:solidFill>
                  <a:schemeClr val="bg1"/>
                </a:solidFill>
              </a:rPr>
              <a:t>, </a:t>
            </a:r>
            <a:r>
              <a:rPr lang="fr-CA" dirty="0" err="1">
                <a:solidFill>
                  <a:schemeClr val="bg1"/>
                </a:solidFill>
              </a:rPr>
              <a:t>make</a:t>
            </a:r>
            <a:r>
              <a:rPr lang="fr-CA" dirty="0">
                <a:solidFill>
                  <a:schemeClr val="bg1"/>
                </a:solidFill>
              </a:rPr>
              <a:t> </a:t>
            </a:r>
            <a:r>
              <a:rPr lang="fr-CA" dirty="0" err="1">
                <a:solidFill>
                  <a:schemeClr val="bg1"/>
                </a:solidFill>
              </a:rPr>
              <a:t>install</a:t>
            </a:r>
            <a:endParaRPr lang="fr-CA" dirty="0">
              <a:solidFill>
                <a:schemeClr val="bg1"/>
              </a:solidFill>
            </a:endParaRPr>
          </a:p>
          <a:p>
            <a:pPr>
              <a:buFont typeface="Wingdings" panose="05000000000000000000" pitchFamily="2" charset="2"/>
              <a:buChar char="§"/>
            </a:pPr>
            <a:r>
              <a:rPr lang="fr-CA" dirty="0">
                <a:solidFill>
                  <a:schemeClr val="bg1"/>
                </a:solidFill>
              </a:rPr>
              <a:t>Premier projet un peu ludique!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15</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8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Et pourquoi un simulateur ?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Pour pouvoir travailler à la maison sans robot.</a:t>
            </a:r>
          </a:p>
          <a:p>
            <a:pPr>
              <a:buFont typeface="Wingdings" panose="05000000000000000000" pitchFamily="2" charset="2"/>
              <a:buChar char="§"/>
            </a:pPr>
            <a:r>
              <a:rPr lang="fr-CA" dirty="0">
                <a:solidFill>
                  <a:schemeClr val="bg1"/>
                </a:solidFill>
              </a:rPr>
              <a:t>Pour apprécier la différence entre un simulateur et un vrai montage.</a:t>
            </a:r>
          </a:p>
          <a:p>
            <a:pPr>
              <a:buFont typeface="Wingdings" panose="05000000000000000000" pitchFamily="2" charset="2"/>
              <a:buChar char="§"/>
            </a:pP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16</a:t>
            </a:fld>
            <a:endParaRPr lang="fr-CA" sz="1400" dirty="0">
              <a:solidFill>
                <a:schemeClr val="bg1"/>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E2416A4E-8FAE-48D6-8011-091DEE9C8A89}"/>
              </a:ext>
            </a:extLst>
          </p:cNvPr>
          <p:cNvPicPr>
            <a:picLocks noChangeAspect="1"/>
          </p:cNvPicPr>
          <p:nvPr>
            <p:custDataLst>
              <p:tags r:id="rId4"/>
            </p:custDataLst>
          </p:nvPr>
        </p:nvPicPr>
        <p:blipFill>
          <a:blip r:embed="rId6"/>
          <a:stretch>
            <a:fillRect/>
          </a:stretch>
        </p:blipFill>
        <p:spPr>
          <a:xfrm>
            <a:off x="1162578" y="2474299"/>
            <a:ext cx="7558578" cy="4085924"/>
          </a:xfrm>
          <a:prstGeom prst="rect">
            <a:avLst/>
          </a:prstGeom>
        </p:spPr>
      </p:pic>
    </p:spTree>
    <p:extLst>
      <p:ext uri="{BB962C8B-B14F-4D97-AF65-F5344CB8AC3E}">
        <p14:creationId xmlns:p14="http://schemas.microsoft.com/office/powerpoint/2010/main" val="84528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Le site web du cours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Pour la partie technique: un peu sur Moodle mais la majorité de l’information à https://cours.polymtl.ca/inf1900/</a:t>
            </a:r>
          </a:p>
          <a:p>
            <a:pPr>
              <a:buFont typeface="Wingdings" panose="05000000000000000000" pitchFamily="2" charset="2"/>
              <a:buChar char="§"/>
            </a:pPr>
            <a:r>
              <a:rPr lang="fr-CA" dirty="0">
                <a:solidFill>
                  <a:schemeClr val="bg1"/>
                </a:solidFill>
              </a:rPr>
              <a:t>Plan de cours (complet)</a:t>
            </a:r>
          </a:p>
          <a:p>
            <a:pPr>
              <a:buFont typeface="Wingdings" panose="05000000000000000000" pitchFamily="2" charset="2"/>
              <a:buChar char="§"/>
            </a:pPr>
            <a:r>
              <a:rPr lang="fr-CA" dirty="0">
                <a:solidFill>
                  <a:schemeClr val="bg1"/>
                </a:solidFill>
              </a:rPr>
              <a:t>Travaux pratiques (plus importante section)</a:t>
            </a:r>
          </a:p>
          <a:p>
            <a:pPr>
              <a:buFont typeface="Wingdings" panose="05000000000000000000" pitchFamily="2" charset="2"/>
              <a:buChar char="§"/>
            </a:pPr>
            <a:r>
              <a:rPr lang="fr-CA" dirty="0">
                <a:solidFill>
                  <a:schemeClr val="bg1"/>
                </a:solidFill>
              </a:rPr>
              <a:t>Guides pratiques et vidéos (complémentaire)</a:t>
            </a:r>
          </a:p>
          <a:p>
            <a:pPr>
              <a:buFont typeface="Wingdings" panose="05000000000000000000" pitchFamily="2" charset="2"/>
              <a:buChar char="§"/>
            </a:pPr>
            <a:r>
              <a:rPr lang="fr-CA" dirty="0">
                <a:solidFill>
                  <a:schemeClr val="bg1"/>
                </a:solidFill>
              </a:rPr>
              <a:t>Sections matériel et logiciel (points précis)</a:t>
            </a:r>
          </a:p>
          <a:p>
            <a:pPr>
              <a:buFont typeface="Wingdings" panose="05000000000000000000" pitchFamily="2" charset="2"/>
              <a:buChar char="§"/>
            </a:pPr>
            <a:r>
              <a:rPr lang="fr-CA" dirty="0">
                <a:solidFill>
                  <a:schemeClr val="bg1"/>
                </a:solidFill>
              </a:rPr>
              <a:t>Références (pour aller plus loin)</a:t>
            </a:r>
          </a:p>
          <a:p>
            <a:pPr>
              <a:buFont typeface="Wingdings" panose="05000000000000000000" pitchFamily="2" charset="2"/>
              <a:buChar char="§"/>
            </a:pPr>
            <a:r>
              <a:rPr lang="fr-CA" dirty="0">
                <a:solidFill>
                  <a:schemeClr val="bg1"/>
                </a:solidFill>
              </a:rPr>
              <a:t>Fichiers : pour avoir comment le robot est fait</a:t>
            </a:r>
          </a:p>
          <a:p>
            <a:pPr>
              <a:buFont typeface="Wingdings" panose="05000000000000000000" pitchFamily="2" charset="2"/>
              <a:buChar char="§"/>
            </a:pPr>
            <a:r>
              <a:rPr lang="fr-CA" dirty="0">
                <a:solidFill>
                  <a:schemeClr val="bg1"/>
                </a:solidFill>
              </a:rPr>
              <a:t>Évaluation (notes, aspects de groupe)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17</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19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Équipes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Équipes de 2 formées librement par les étudiants (à la remise d’un robot)</a:t>
            </a:r>
          </a:p>
          <a:p>
            <a:pPr>
              <a:buFont typeface="Wingdings" panose="05000000000000000000" pitchFamily="2" charset="2"/>
              <a:buChar char="§"/>
            </a:pPr>
            <a:r>
              <a:rPr lang="fr-CA" dirty="0">
                <a:solidFill>
                  <a:schemeClr val="bg1"/>
                </a:solidFill>
              </a:rPr>
              <a:t>Équipes de 4 plus tard, formée de 2 équipes de 2</a:t>
            </a:r>
          </a:p>
          <a:p>
            <a:pPr>
              <a:buFont typeface="Wingdings" panose="05000000000000000000" pitchFamily="2" charset="2"/>
              <a:buChar char="§"/>
            </a:pPr>
            <a:r>
              <a:rPr lang="fr-CA" dirty="0">
                <a:solidFill>
                  <a:schemeClr val="bg1"/>
                </a:solidFill>
              </a:rPr>
              <a:t>Est-ce possible de respecter les mêmes équipes dans le cours HPR et dans ce cours : probablement pas...</a:t>
            </a:r>
          </a:p>
          <a:p>
            <a:pPr>
              <a:buFont typeface="Wingdings" panose="05000000000000000000" pitchFamily="2" charset="2"/>
              <a:buChar char="§"/>
            </a:pPr>
            <a:r>
              <a:rPr lang="fr-CA" dirty="0">
                <a:solidFill>
                  <a:schemeClr val="bg1"/>
                </a:solidFill>
              </a:rPr>
              <a:t>Il pourrait y avoir une équipe de 3 s’il y a un nombre impair d’étudiants dans la section.  Cette situation donnera donc une équipe de 5 avec une réunion avec une équipe de deux.</a:t>
            </a:r>
          </a:p>
          <a:p>
            <a:pPr>
              <a:buFont typeface="Wingdings" panose="05000000000000000000" pitchFamily="2" charset="2"/>
              <a:buChar char="§"/>
            </a:pPr>
            <a:r>
              <a:rPr lang="fr-CA" dirty="0">
                <a:solidFill>
                  <a:schemeClr val="bg1"/>
                </a:solidFill>
              </a:rPr>
              <a:t>Il pourrait y avoir une équipe de 6 (3 fois deux) s’il y a un nombre impair d’équipe de deux dans la section.  Souvent, je préfère former deux équipes de 5 dans un tel cas.</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18</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5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Casiers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fontScale="92500" lnSpcReduction="10000"/>
          </a:bodyPr>
          <a:lstStyle/>
          <a:p>
            <a:pPr>
              <a:buFont typeface="Wingdings" panose="05000000000000000000" pitchFamily="2" charset="2"/>
              <a:buChar char="§"/>
            </a:pPr>
            <a:r>
              <a:rPr lang="fr-CA" dirty="0">
                <a:solidFill>
                  <a:schemeClr val="bg1"/>
                </a:solidFill>
              </a:rPr>
              <a:t>Vous êtes 300 étudiants, il nous manque de casiers.</a:t>
            </a:r>
          </a:p>
          <a:p>
            <a:pPr lvl="1">
              <a:buFont typeface="Wingdings" panose="05000000000000000000" pitchFamily="2" charset="2"/>
              <a:buChar char="§"/>
            </a:pPr>
            <a:r>
              <a:rPr lang="fr-CA" dirty="0">
                <a:solidFill>
                  <a:schemeClr val="bg1"/>
                </a:solidFill>
              </a:rPr>
              <a:t>On va mettre deux équipes (boîtes de robots) par casiers.</a:t>
            </a:r>
          </a:p>
          <a:p>
            <a:pPr lvl="1">
              <a:buFont typeface="Wingdings" panose="05000000000000000000" pitchFamily="2" charset="2"/>
              <a:buChar char="§"/>
            </a:pPr>
            <a:r>
              <a:rPr lang="fr-CA" dirty="0">
                <a:solidFill>
                  <a:schemeClr val="bg1"/>
                </a:solidFill>
              </a:rPr>
              <a:t>Ça a plutôt bien fonctionné l’hiver passé.</a:t>
            </a:r>
          </a:p>
          <a:p>
            <a:pPr>
              <a:buFont typeface="Wingdings" panose="05000000000000000000" pitchFamily="2" charset="2"/>
              <a:buChar char="§"/>
            </a:pPr>
            <a:r>
              <a:rPr lang="fr-CA" dirty="0">
                <a:solidFill>
                  <a:schemeClr val="bg1"/>
                </a:solidFill>
              </a:rPr>
              <a:t>Votre numéro sur la boîte de robot est votre numéro d’équipe.</a:t>
            </a:r>
          </a:p>
          <a:p>
            <a:pPr>
              <a:buFont typeface="Wingdings" panose="05000000000000000000" pitchFamily="2" charset="2"/>
              <a:buChar char="§"/>
            </a:pPr>
            <a:r>
              <a:rPr lang="fr-CA" dirty="0">
                <a:solidFill>
                  <a:schemeClr val="bg1"/>
                </a:solidFill>
              </a:rPr>
              <a:t>Pour déduire votre numéro de casier à partir du numéro d’équipe:</a:t>
            </a:r>
          </a:p>
          <a:p>
            <a:pPr lvl="1">
              <a:buFont typeface="Wingdings" panose="05000000000000000000" pitchFamily="2" charset="2"/>
              <a:buChar char="§"/>
            </a:pPr>
            <a:r>
              <a:rPr lang="fr-CA" dirty="0">
                <a:solidFill>
                  <a:schemeClr val="bg1"/>
                </a:solidFill>
              </a:rPr>
              <a:t>Diviser le numéro par deux.</a:t>
            </a:r>
          </a:p>
          <a:p>
            <a:pPr lvl="1">
              <a:buFont typeface="Wingdings" panose="05000000000000000000" pitchFamily="2" charset="2"/>
              <a:buChar char="§"/>
            </a:pPr>
            <a:r>
              <a:rPr lang="fr-CA" dirty="0">
                <a:solidFill>
                  <a:schemeClr val="bg1"/>
                </a:solidFill>
              </a:rPr>
              <a:t>Ajouter 0,5 pour un numéro d’équipe impaire et 0 pour un numéro d’équipe pair</a:t>
            </a:r>
          </a:p>
          <a:p>
            <a:pPr lvl="1">
              <a:buFont typeface="Wingdings" panose="05000000000000000000" pitchFamily="2" charset="2"/>
              <a:buChar char="§"/>
            </a:pPr>
            <a:r>
              <a:rPr lang="fr-CA" dirty="0">
                <a:solidFill>
                  <a:schemeClr val="bg1"/>
                </a:solidFill>
              </a:rPr>
              <a:t>Exemple: les équipes 5 (5</a:t>
            </a:r>
            <a:r>
              <a:rPr lang="en-US" dirty="0">
                <a:solidFill>
                  <a:schemeClr val="bg1"/>
                </a:solidFill>
              </a:rPr>
              <a:t>/2 = 2.5 et on </a:t>
            </a:r>
            <a:r>
              <a:rPr lang="en-US" dirty="0" err="1">
                <a:solidFill>
                  <a:schemeClr val="bg1"/>
                </a:solidFill>
              </a:rPr>
              <a:t>ajoute</a:t>
            </a:r>
            <a:r>
              <a:rPr lang="en-US" dirty="0">
                <a:solidFill>
                  <a:schemeClr val="bg1"/>
                </a:solidFill>
              </a:rPr>
              <a:t> 0.5) et 6 (6/2 = 3) </a:t>
            </a:r>
            <a:r>
              <a:rPr lang="en-US" dirty="0" err="1">
                <a:solidFill>
                  <a:schemeClr val="bg1"/>
                </a:solidFill>
              </a:rPr>
              <a:t>partagent</a:t>
            </a:r>
            <a:r>
              <a:rPr lang="en-US" dirty="0">
                <a:solidFill>
                  <a:schemeClr val="bg1"/>
                </a:solidFill>
              </a:rPr>
              <a:t> </a:t>
            </a:r>
            <a:r>
              <a:rPr lang="en-US" dirty="0" err="1">
                <a:solidFill>
                  <a:schemeClr val="bg1"/>
                </a:solidFill>
              </a:rPr>
              <a:t>laa</a:t>
            </a:r>
            <a:r>
              <a:rPr lang="en-US" dirty="0">
                <a:solidFill>
                  <a:schemeClr val="bg1"/>
                </a:solidFill>
              </a:rPr>
              <a:t> case nu</a:t>
            </a:r>
            <a:r>
              <a:rPr lang="en-CA" dirty="0">
                <a:solidFill>
                  <a:schemeClr val="bg1"/>
                </a:solidFill>
              </a:rPr>
              <a:t>m</a:t>
            </a:r>
            <a:r>
              <a:rPr lang="fr-CA" dirty="0" err="1">
                <a:solidFill>
                  <a:schemeClr val="bg1"/>
                </a:solidFill>
              </a:rPr>
              <a:t>éro</a:t>
            </a:r>
            <a:r>
              <a:rPr lang="fr-CA" dirty="0">
                <a:solidFill>
                  <a:schemeClr val="bg1"/>
                </a:solidFill>
              </a:rPr>
              <a:t> 3.</a:t>
            </a:r>
          </a:p>
          <a:p>
            <a:pPr>
              <a:buFont typeface="Wingdings" panose="05000000000000000000" pitchFamily="2" charset="2"/>
              <a:buChar char="§"/>
            </a:pPr>
            <a:r>
              <a:rPr lang="fr-CA" dirty="0">
                <a:solidFill>
                  <a:schemeClr val="bg1"/>
                </a:solidFill>
              </a:rPr>
              <a:t>Respecter bine votre numéro de casier, sinon, on coupe le cadenas!</a:t>
            </a:r>
          </a:p>
          <a:p>
            <a:pPr>
              <a:buFont typeface="Wingdings" panose="05000000000000000000" pitchFamily="2" charset="2"/>
              <a:buChar char="§"/>
            </a:pPr>
            <a:r>
              <a:rPr lang="fr-CA" dirty="0">
                <a:solidFill>
                  <a:schemeClr val="bg1"/>
                </a:solidFill>
              </a:rPr>
              <a:t>Vous devez fournir le cadenas.  Les cases sont déjà disponibles.</a:t>
            </a:r>
          </a:p>
          <a:p>
            <a:pPr>
              <a:buFont typeface="Wingdings" panose="05000000000000000000" pitchFamily="2" charset="2"/>
              <a:buChar char="§"/>
            </a:pPr>
            <a:r>
              <a:rPr lang="fr-CA" dirty="0">
                <a:solidFill>
                  <a:schemeClr val="bg1"/>
                </a:solidFill>
              </a:rPr>
              <a:t>On va essayer d’avoir deux équipes de la même section de laboratoire dans le même casier  pour faciliter la communication entre les deux équipes.</a:t>
            </a:r>
            <a:endParaRPr lang="en-US"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19</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1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Intervenants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Responsables du cours:</a:t>
            </a:r>
          </a:p>
          <a:p>
            <a:pPr lvl="1">
              <a:buFont typeface="Wingdings" panose="05000000000000000000" pitchFamily="2" charset="2"/>
              <a:buChar char="§"/>
            </a:pPr>
            <a:r>
              <a:rPr lang="fr-CA" dirty="0">
                <a:solidFill>
                  <a:schemeClr val="bg1"/>
                </a:solidFill>
              </a:rPr>
              <a:t>Jérôme Collin, maître d’enseignement, bureau M-4013, poste 5060</a:t>
            </a:r>
          </a:p>
          <a:p>
            <a:pPr>
              <a:buFont typeface="Wingdings" panose="05000000000000000000" pitchFamily="2" charset="2"/>
              <a:buChar char="§"/>
            </a:pPr>
            <a:r>
              <a:rPr lang="fr-CA" dirty="0">
                <a:solidFill>
                  <a:schemeClr val="bg1"/>
                </a:solidFill>
              </a:rPr>
              <a:t>Aide technique supplémentaire:</a:t>
            </a:r>
          </a:p>
          <a:p>
            <a:pPr lvl="1">
              <a:buFont typeface="Wingdings" panose="05000000000000000000" pitchFamily="2" charset="2"/>
              <a:buChar char="§"/>
            </a:pPr>
            <a:r>
              <a:rPr lang="fr-CA" dirty="0">
                <a:solidFill>
                  <a:schemeClr val="bg1"/>
                </a:solidFill>
              </a:rPr>
              <a:t>Laurent Tremblay, analyste, bureau M-4011</a:t>
            </a:r>
          </a:p>
          <a:p>
            <a:pPr>
              <a:buFont typeface="Wingdings" panose="05000000000000000000" pitchFamily="2" charset="2"/>
              <a:buChar char="§"/>
            </a:pPr>
            <a:r>
              <a:rPr lang="fr-CA" dirty="0">
                <a:solidFill>
                  <a:schemeClr val="bg1"/>
                </a:solidFill>
              </a:rPr>
              <a:t>Intervenants HPR:</a:t>
            </a:r>
          </a:p>
          <a:p>
            <a:pPr lvl="1">
              <a:buFont typeface="Wingdings" panose="05000000000000000000" pitchFamily="2" charset="2"/>
              <a:buChar char="§"/>
            </a:pPr>
            <a:r>
              <a:rPr lang="fr-CA" dirty="0">
                <a:solidFill>
                  <a:schemeClr val="bg1"/>
                </a:solidFill>
              </a:rPr>
              <a:t>En relation avec le cours INF2205</a:t>
            </a:r>
          </a:p>
          <a:p>
            <a:pPr lvl="1">
              <a:buFont typeface="Wingdings" panose="05000000000000000000" pitchFamily="2" charset="2"/>
              <a:buChar char="§"/>
            </a:pPr>
            <a:r>
              <a:rPr lang="fr-CA" dirty="0">
                <a:solidFill>
                  <a:schemeClr val="bg1"/>
                </a:solidFill>
              </a:rPr>
              <a:t>On les reverra dans le cours</a:t>
            </a:r>
          </a:p>
          <a:p>
            <a:pPr>
              <a:buFont typeface="Wingdings" panose="05000000000000000000" pitchFamily="2" charset="2"/>
              <a:buChar char="§"/>
            </a:pPr>
            <a:endParaRPr lang="fr-CA" dirty="0">
              <a:solidFill>
                <a:schemeClr val="bg1"/>
              </a:solidFill>
            </a:endParaRPr>
          </a:p>
          <a:p>
            <a:pPr lvl="1">
              <a:buFont typeface="Wingdings" panose="05000000000000000000" pitchFamily="2" charset="2"/>
              <a:buChar char="§"/>
            </a:pP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85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Équipes (suite)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lnSpcReduction="10000"/>
          </a:bodyPr>
          <a:lstStyle/>
          <a:p>
            <a:pPr>
              <a:buFont typeface="Wingdings" panose="05000000000000000000" pitchFamily="2" charset="2"/>
              <a:buChar char="§"/>
            </a:pPr>
            <a:r>
              <a:rPr lang="fr-CA" dirty="0">
                <a:solidFill>
                  <a:schemeClr val="bg1"/>
                </a:solidFill>
              </a:rPr>
              <a:t>Règlements 6.5 et 6.6, note 2 de l’annuaire de Polytechnique, pour les cours avec projet:</a:t>
            </a:r>
          </a:p>
          <a:p>
            <a:pPr>
              <a:buFont typeface="Wingdings" panose="05000000000000000000" pitchFamily="2" charset="2"/>
              <a:buChar char="§"/>
            </a:pPr>
            <a:endParaRPr lang="fr-CA" dirty="0">
              <a:solidFill>
                <a:schemeClr val="bg1"/>
              </a:solidFill>
            </a:endParaRPr>
          </a:p>
          <a:p>
            <a:pPr>
              <a:buFont typeface="Wingdings" panose="05000000000000000000" pitchFamily="2" charset="2"/>
              <a:buChar char="§"/>
            </a:pPr>
            <a:r>
              <a:rPr lang="fr-CA" dirty="0">
                <a:solidFill>
                  <a:schemeClr val="bg1"/>
                </a:solidFill>
              </a:rPr>
              <a:t>« il n’est pas possible de s’inscrire ni de se désinscrire après la première moitié de la période de modifications aux choix de cours, dans un cours dont la formule pédagogique prévoit un projet d’équipe majeur (tel que justifié dans l’analyse de cours), à moins d’autorisation du professeur. »</a:t>
            </a:r>
          </a:p>
          <a:p>
            <a:pPr>
              <a:buFont typeface="Wingdings" panose="05000000000000000000" pitchFamily="2" charset="2"/>
              <a:buChar char="§"/>
            </a:pPr>
            <a:endParaRPr lang="fr-CA" dirty="0">
              <a:solidFill>
                <a:schemeClr val="bg1"/>
              </a:solidFill>
            </a:endParaRPr>
          </a:p>
          <a:p>
            <a:pPr>
              <a:buFont typeface="Wingdings" panose="05000000000000000000" pitchFamily="2" charset="2"/>
              <a:buChar char="§"/>
            </a:pPr>
            <a:r>
              <a:rPr lang="fr-CA" dirty="0">
                <a:solidFill>
                  <a:schemeClr val="bg1"/>
                </a:solidFill>
              </a:rPr>
              <a:t>«il n’est pas possible d’abandonner un cours dont la formule pédagogique prévoit un projet d’équipe majeur (tel que justifié dans l’analyse de cours), à moins d’autorisation du professeur. »</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20</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411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Modalité d’application M13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La formule pédagogique de certains cours prévoit la réalisation de projets en équipes. Dès que les équipes sont formées, il n’est plus possible d’en ajouter ou d’en retirer des membres sans mettre en jeu l’atteinte des objectifs du cours. C’est pourquoi certains règlements s’appliquent à ces cours-projets : </a:t>
            </a:r>
          </a:p>
          <a:p>
            <a:pPr lvl="1">
              <a:buFont typeface="Wingdings" panose="05000000000000000000" pitchFamily="2" charset="2"/>
              <a:buChar char="§"/>
            </a:pPr>
            <a:r>
              <a:rPr lang="fr-CA" dirty="0">
                <a:solidFill>
                  <a:schemeClr val="bg1"/>
                </a:solidFill>
              </a:rPr>
              <a:t>restriction pour une inscription tardive (règlement 6.5) </a:t>
            </a:r>
          </a:p>
          <a:p>
            <a:pPr lvl="1">
              <a:buFont typeface="Wingdings" panose="05000000000000000000" pitchFamily="2" charset="2"/>
              <a:buChar char="§"/>
            </a:pPr>
            <a:r>
              <a:rPr lang="fr-CA" dirty="0">
                <a:solidFill>
                  <a:schemeClr val="bg1"/>
                </a:solidFill>
              </a:rPr>
              <a:t>restriction pour un abandon après inscription (règlement 6.6). </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21</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52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L’importance du courriel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Il est important de lire et répondre à vos courriels</a:t>
            </a:r>
          </a:p>
          <a:p>
            <a:pPr>
              <a:buFont typeface="Wingdings" panose="05000000000000000000" pitchFamily="2" charset="2"/>
              <a:buChar char="§"/>
            </a:pPr>
            <a:r>
              <a:rPr lang="fr-CA" dirty="0">
                <a:solidFill>
                  <a:schemeClr val="bg1"/>
                </a:solidFill>
              </a:rPr>
              <a:t>Il est aussi important de ne pas avoir une boîte de courriels pleine qui ne reçoit plus de courriels…</a:t>
            </a:r>
          </a:p>
          <a:p>
            <a:pPr>
              <a:buFont typeface="Wingdings" panose="05000000000000000000" pitchFamily="2" charset="2"/>
              <a:buChar char="§"/>
            </a:pPr>
            <a:r>
              <a:rPr lang="fr-CA" dirty="0">
                <a:solidFill>
                  <a:schemeClr val="bg1"/>
                </a:solidFill>
              </a:rPr>
              <a:t>Ne pas m’envoyer de courriel provenant d’adresses telles que big_rocket@hotmail.com ou speedygab@gmail.com</a:t>
            </a:r>
          </a:p>
          <a:p>
            <a:pPr>
              <a:buFont typeface="Wingdings" panose="05000000000000000000" pitchFamily="2" charset="2"/>
              <a:buChar char="§"/>
            </a:pPr>
            <a:r>
              <a:rPr lang="fr-CA" dirty="0">
                <a:solidFill>
                  <a:schemeClr val="bg1"/>
                </a:solidFill>
              </a:rPr>
              <a:t>Je ne connais pas qui vous êtes par votre nom...</a:t>
            </a:r>
          </a:p>
          <a:p>
            <a:pPr>
              <a:buFont typeface="Wingdings" panose="05000000000000000000" pitchFamily="2" charset="2"/>
              <a:buChar char="§"/>
            </a:pPr>
            <a:r>
              <a:rPr lang="fr-CA" dirty="0">
                <a:solidFill>
                  <a:schemeClr val="bg1"/>
                </a:solidFill>
              </a:rPr>
              <a:t>Je ne suis pas votre ami sur Facebook…</a:t>
            </a:r>
          </a:p>
          <a:p>
            <a:pPr>
              <a:buFont typeface="Wingdings" panose="05000000000000000000" pitchFamily="2" charset="2"/>
              <a:buChar char="§"/>
            </a:pPr>
            <a:r>
              <a:rPr lang="fr-CA" dirty="0">
                <a:solidFill>
                  <a:schemeClr val="bg1"/>
                </a:solidFill>
              </a:rPr>
              <a:t>Indiquer votre </a:t>
            </a:r>
            <a:r>
              <a:rPr lang="fr-CA" u="sng" dirty="0">
                <a:solidFill>
                  <a:schemeClr val="bg1"/>
                </a:solidFill>
              </a:rPr>
              <a:t>numéro d’équipe</a:t>
            </a:r>
            <a:r>
              <a:rPr lang="fr-CA" dirty="0">
                <a:solidFill>
                  <a:schemeClr val="bg1"/>
                </a:solidFill>
              </a:rPr>
              <a:t> et de </a:t>
            </a:r>
            <a:r>
              <a:rPr lang="fr-CA" u="sng" dirty="0">
                <a:solidFill>
                  <a:schemeClr val="bg1"/>
                </a:solidFill>
              </a:rPr>
              <a:t>section</a:t>
            </a:r>
            <a:r>
              <a:rPr lang="fr-CA" dirty="0">
                <a:solidFill>
                  <a:schemeClr val="bg1"/>
                </a:solidFill>
              </a:rPr>
              <a:t> de laboratoire dans nos échanges si possible.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22</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72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L’importance du courriel (suite)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Tiré des règlements de Polytechnique:</a:t>
            </a:r>
          </a:p>
          <a:p>
            <a:pPr>
              <a:buFont typeface="Wingdings" panose="05000000000000000000" pitchFamily="2" charset="2"/>
              <a:buChar char="§"/>
            </a:pP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23</a:t>
            </a:fld>
            <a:endParaRPr lang="fr-CA" sz="1400" dirty="0">
              <a:solidFill>
                <a:schemeClr val="bg1"/>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ADB12109-684A-4F2A-A2F5-48CD52F8D45B}"/>
              </a:ext>
            </a:extLst>
          </p:cNvPr>
          <p:cNvPicPr>
            <a:picLocks noChangeAspect="1"/>
          </p:cNvPicPr>
          <p:nvPr>
            <p:custDataLst>
              <p:tags r:id="rId4"/>
            </p:custDataLst>
          </p:nvPr>
        </p:nvPicPr>
        <p:blipFill>
          <a:blip r:embed="rId6"/>
          <a:stretch>
            <a:fillRect/>
          </a:stretch>
        </p:blipFill>
        <p:spPr>
          <a:xfrm>
            <a:off x="1197142" y="2228098"/>
            <a:ext cx="9077825" cy="3589171"/>
          </a:xfrm>
          <a:prstGeom prst="rect">
            <a:avLst/>
          </a:prstGeom>
        </p:spPr>
      </p:pic>
    </p:spTree>
    <p:extLst>
      <p:ext uri="{BB962C8B-B14F-4D97-AF65-F5344CB8AC3E}">
        <p14:creationId xmlns:p14="http://schemas.microsoft.com/office/powerpoint/2010/main" val="11974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Discord pour les laboratoires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Bien lire les règlements sur le site :</a:t>
            </a:r>
          </a:p>
          <a:p>
            <a:pPr lvl="1">
              <a:buFont typeface="Wingdings" panose="05000000000000000000" pitchFamily="2" charset="2"/>
              <a:buChar char="§"/>
            </a:pPr>
            <a:r>
              <a:rPr lang="fr-CA" dirty="0">
                <a:solidFill>
                  <a:schemeClr val="bg1"/>
                </a:solidFill>
              </a:rPr>
              <a:t>On doit impérativement changer son nom pour lui donner une forme précise de façon à pouvoir être bien identifiable sur le site: &lt;</a:t>
            </a:r>
            <a:r>
              <a:rPr lang="fr-CA" dirty="0" err="1">
                <a:solidFill>
                  <a:schemeClr val="bg1"/>
                </a:solidFill>
              </a:rPr>
              <a:t>no-d’équipe</a:t>
            </a:r>
            <a:r>
              <a:rPr lang="fr-CA" dirty="0">
                <a:solidFill>
                  <a:schemeClr val="bg1"/>
                </a:solidFill>
              </a:rPr>
              <a:t>&gt;-&lt;</a:t>
            </a:r>
            <a:r>
              <a:rPr lang="fr-CA" dirty="0" err="1">
                <a:solidFill>
                  <a:schemeClr val="bg1"/>
                </a:solidFill>
              </a:rPr>
              <a:t>PrénomNom</a:t>
            </a:r>
            <a:r>
              <a:rPr lang="fr-CA" dirty="0">
                <a:solidFill>
                  <a:schemeClr val="bg1"/>
                </a:solidFill>
              </a:rPr>
              <a:t>&gt;.  Donc, par exemple, 34-JérômeCollin</a:t>
            </a:r>
          </a:p>
          <a:p>
            <a:pPr lvl="1">
              <a:buFont typeface="Wingdings" panose="05000000000000000000" pitchFamily="2" charset="2"/>
              <a:buChar char="§"/>
            </a:pPr>
            <a:r>
              <a:rPr lang="fr-CA" dirty="0">
                <a:solidFill>
                  <a:schemeClr val="bg1"/>
                </a:solidFill>
              </a:rPr>
              <a:t>Avoir un langage correct et un respect dans les commentaires, questions et explications placées sur le site</a:t>
            </a:r>
          </a:p>
          <a:p>
            <a:pPr lvl="1">
              <a:buFont typeface="Wingdings" panose="05000000000000000000" pitchFamily="2" charset="2"/>
              <a:buChar char="§"/>
            </a:pPr>
            <a:r>
              <a:rPr lang="fr-CA" dirty="0">
                <a:solidFill>
                  <a:schemeClr val="bg1"/>
                </a:solidFill>
              </a:rPr>
              <a:t>Respecter le sujet pour lequel chaque canal du site est prévu.  </a:t>
            </a:r>
          </a:p>
          <a:p>
            <a:pPr>
              <a:buFont typeface="Wingdings" panose="05000000000000000000" pitchFamily="2" charset="2"/>
              <a:buChar char="§"/>
            </a:pPr>
            <a:r>
              <a:rPr lang="fr-CA" dirty="0">
                <a:solidFill>
                  <a:schemeClr val="bg1"/>
                </a:solidFill>
              </a:rPr>
              <a:t>Ça peut mener à l’exclusion du site… et du cours!</a:t>
            </a:r>
          </a:p>
          <a:p>
            <a:pPr>
              <a:buFont typeface="Wingdings" panose="05000000000000000000" pitchFamily="2" charset="2"/>
              <a:buChar char="§"/>
            </a:pPr>
            <a:r>
              <a:rPr lang="fr-CA" u="sng" dirty="0">
                <a:solidFill>
                  <a:schemeClr val="bg1"/>
                </a:solidFill>
              </a:rPr>
              <a:t>On va répondre un peu moins vite sur Discord</a:t>
            </a:r>
            <a:r>
              <a:rPr lang="fr-CA" dirty="0">
                <a:solidFill>
                  <a:schemeClr val="bg1"/>
                </a:solidFill>
              </a:rPr>
              <a:t>.  On veut favoriser l’expérience en présentiel au laboratoire.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24</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256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Aperçu :</a:t>
            </a:r>
          </a:p>
        </p:txBody>
      </p:sp>
      <p:sp>
        <p:nvSpPr>
          <p:cNvPr id="6" name="ZoneTexte 5">
            <a:extLst>
              <a:ext uri="{FF2B5EF4-FFF2-40B4-BE49-F238E27FC236}">
                <a16:creationId xmlns:a16="http://schemas.microsoft.com/office/drawing/2014/main" id="{24B16360-C7CE-4FB1-8E3C-954BE2B1B2C4}"/>
              </a:ext>
            </a:extLst>
          </p:cNvPr>
          <p:cNvSpPr txBox="1"/>
          <p:nvPr>
            <p:custDataLst>
              <p:tags r:id="rId2"/>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25</a:t>
            </a:fld>
            <a:endParaRPr lang="fr-CA" sz="14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A145D8E-B5A0-4D8F-ADDD-BA57E00E7113}"/>
              </a:ext>
            </a:extLst>
          </p:cNvPr>
          <p:cNvSpPr/>
          <p:nvPr>
            <p:custDataLst>
              <p:tags r:id="rId3"/>
            </p:custDataLst>
          </p:nvPr>
        </p:nvSpPr>
        <p:spPr>
          <a:xfrm>
            <a:off x="6587791" y="1668379"/>
            <a:ext cx="3211930" cy="459405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5" name="Image 14">
            <a:extLst>
              <a:ext uri="{FF2B5EF4-FFF2-40B4-BE49-F238E27FC236}">
                <a16:creationId xmlns:a16="http://schemas.microsoft.com/office/drawing/2014/main" id="{95B63185-B913-4AA5-AA3E-636AD551123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38200" y="1668379"/>
            <a:ext cx="1847850" cy="4495800"/>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54C8EAD9-1969-4884-9640-9DD6E3E23E75}"/>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3289133" y="1668379"/>
            <a:ext cx="2695575" cy="4714875"/>
          </a:xfrm>
          <a:prstGeom prst="rect">
            <a:avLst/>
          </a:prstGeom>
        </p:spPr>
      </p:pic>
      <p:pic>
        <p:nvPicPr>
          <p:cNvPr id="19" name="Image 18">
            <a:extLst>
              <a:ext uri="{FF2B5EF4-FFF2-40B4-BE49-F238E27FC236}">
                <a16:creationId xmlns:a16="http://schemas.microsoft.com/office/drawing/2014/main" id="{34AB8F64-EEDD-43CF-B76A-250B11D2D79F}"/>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6846470" y="1876927"/>
            <a:ext cx="2686050" cy="4086225"/>
          </a:xfrm>
          <a:prstGeom prst="rect">
            <a:avLst/>
          </a:prstGeom>
        </p:spPr>
      </p:pic>
    </p:spTree>
    <p:extLst>
      <p:ext uri="{BB962C8B-B14F-4D97-AF65-F5344CB8AC3E}">
        <p14:creationId xmlns:p14="http://schemas.microsoft.com/office/powerpoint/2010/main" val="100275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Le robot riche en substances rares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Les puces électroniques fonctionnent à partir de métaux souvent rares (Iridium, Tantale, Gallium, Niobium, Cobalt, etc…)</a:t>
            </a:r>
          </a:p>
          <a:p>
            <a:pPr>
              <a:buFont typeface="Wingdings" panose="05000000000000000000" pitchFamily="2" charset="2"/>
              <a:buChar char="§"/>
            </a:pPr>
            <a:r>
              <a:rPr lang="fr-CA" dirty="0">
                <a:solidFill>
                  <a:schemeClr val="bg1"/>
                </a:solidFill>
              </a:rPr>
              <a:t>Augmentation énorme de la demande en métaux (rares) dans le monde.</a:t>
            </a:r>
          </a:p>
          <a:p>
            <a:pPr>
              <a:buFont typeface="Wingdings" panose="05000000000000000000" pitchFamily="2" charset="2"/>
              <a:buChar char="§"/>
            </a:pPr>
            <a:r>
              <a:rPr lang="fr-CA" dirty="0">
                <a:solidFill>
                  <a:schemeClr val="bg1"/>
                </a:solidFill>
              </a:rPr>
              <a:t>Coûts croissants (en argent et en énergie) pour les extraire des gisements.</a:t>
            </a:r>
          </a:p>
          <a:p>
            <a:pPr>
              <a:buFont typeface="Wingdings" panose="05000000000000000000" pitchFamily="2" charset="2"/>
              <a:buChar char="§"/>
            </a:pPr>
            <a:r>
              <a:rPr lang="fr-CA" dirty="0">
                <a:solidFill>
                  <a:schemeClr val="bg1"/>
                </a:solidFill>
              </a:rPr>
              <a:t>Production concentrée dans quelques pays pour plusieurs métaux.</a:t>
            </a:r>
          </a:p>
          <a:p>
            <a:pPr>
              <a:buFont typeface="Wingdings" panose="05000000000000000000" pitchFamily="2" charset="2"/>
              <a:buChar char="§"/>
            </a:pPr>
            <a:r>
              <a:rPr lang="fr-CA" dirty="0">
                <a:solidFill>
                  <a:schemeClr val="bg1"/>
                </a:solidFill>
              </a:rPr>
              <a:t>Tension à venir dans l’approvisionnement, pas une ressource infinie.</a:t>
            </a:r>
          </a:p>
          <a:p>
            <a:pPr>
              <a:buFont typeface="Wingdings" panose="05000000000000000000" pitchFamily="2" charset="2"/>
              <a:buChar char="§"/>
            </a:pPr>
            <a:r>
              <a:rPr lang="fr-CA" dirty="0">
                <a:solidFill>
                  <a:schemeClr val="bg1"/>
                </a:solidFill>
              </a:rPr>
              <a:t>Problèmes environnementaux importants (déchets, recyclage, réutilisation, etc.)</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26</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437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Deux articles intéressants sur le sujet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Un sur le sable (silicate) de Caroline du Nord pour la fabrication des puces informatiques:</a:t>
            </a:r>
          </a:p>
          <a:p>
            <a:pPr lvl="1">
              <a:buFont typeface="Wingdings" panose="05000000000000000000" pitchFamily="2" charset="2"/>
              <a:buChar char="§"/>
            </a:pPr>
            <a:r>
              <a:rPr lang="fr-CA" dirty="0">
                <a:solidFill>
                  <a:schemeClr val="bg1"/>
                </a:solidFill>
                <a:hlinkClick r:id="rId5"/>
              </a:rPr>
              <a:t>https://www.wired.com/story/book-excerpt-science-of-ultra-pure-silicon/</a:t>
            </a:r>
            <a:endParaRPr lang="fr-CA" dirty="0">
              <a:solidFill>
                <a:schemeClr val="bg1"/>
              </a:solidFill>
            </a:endParaRPr>
          </a:p>
          <a:p>
            <a:pPr>
              <a:buFont typeface="Wingdings" panose="05000000000000000000" pitchFamily="2" charset="2"/>
              <a:buChar char="§"/>
            </a:pPr>
            <a:r>
              <a:rPr lang="fr-CA" dirty="0">
                <a:solidFill>
                  <a:schemeClr val="bg1"/>
                </a:solidFill>
              </a:rPr>
              <a:t>Un sur l’étain extrait des côtes de l’Indonésie: </a:t>
            </a:r>
          </a:p>
          <a:p>
            <a:pPr lvl="1">
              <a:buFont typeface="Wingdings" panose="05000000000000000000" pitchFamily="2" charset="2"/>
              <a:buChar char="§"/>
            </a:pPr>
            <a:r>
              <a:rPr lang="fr-CA" dirty="0">
                <a:solidFill>
                  <a:schemeClr val="bg1"/>
                </a:solidFill>
                <a:hlinkClick r:id="rId6"/>
              </a:rPr>
              <a:t>http://www.lapresse.ca/techno/201701/11/01-5058416-en-indonesie-ils-risquent-leur-vie-pour-letain-des-telephones.php</a:t>
            </a: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27</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8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Substances de base :</a:t>
            </a:r>
          </a:p>
        </p:txBody>
      </p:sp>
      <p:pic>
        <p:nvPicPr>
          <p:cNvPr id="5" name="Espace réservé du contenu 4">
            <a:extLst>
              <a:ext uri="{FF2B5EF4-FFF2-40B4-BE49-F238E27FC236}">
                <a16:creationId xmlns:a16="http://schemas.microsoft.com/office/drawing/2014/main" id="{8C108CAA-B7BF-4DCD-9A37-B081C1A5D73E}"/>
              </a:ext>
            </a:extLst>
          </p:cNvPr>
          <p:cNvPicPr>
            <a:picLocks noGrp="1" noChangeAspect="1"/>
          </p:cNvPicPr>
          <p:nvPr>
            <p:ph idx="1"/>
            <p:custDataLst>
              <p:tags r:id="rId2"/>
            </p:custDataLst>
          </p:nvPr>
        </p:nvPicPr>
        <p:blipFill>
          <a:blip r:embed="rId8"/>
          <a:stretch>
            <a:fillRect/>
          </a:stretch>
        </p:blipFill>
        <p:spPr>
          <a:xfrm>
            <a:off x="368508" y="2130510"/>
            <a:ext cx="6539978" cy="3678738"/>
          </a:xfrm>
        </p:spPr>
      </p:pic>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28</a:t>
            </a:fld>
            <a:endParaRPr lang="fr-CA" sz="1400" dirty="0">
              <a:solidFill>
                <a:schemeClr val="bg1"/>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A9286DB5-F89F-4C5B-9536-1BB811A52074}"/>
              </a:ext>
            </a:extLst>
          </p:cNvPr>
          <p:cNvPicPr>
            <a:picLocks noChangeAspect="1"/>
          </p:cNvPicPr>
          <p:nvPr>
            <p:custDataLst>
              <p:tags r:id="rId4"/>
            </p:custDataLst>
          </p:nvPr>
        </p:nvPicPr>
        <p:blipFill>
          <a:blip r:embed="rId9"/>
          <a:stretch>
            <a:fillRect/>
          </a:stretch>
        </p:blipFill>
        <p:spPr>
          <a:xfrm>
            <a:off x="7074568" y="2130510"/>
            <a:ext cx="4736550" cy="3678738"/>
          </a:xfrm>
          <a:prstGeom prst="rect">
            <a:avLst/>
          </a:prstGeom>
        </p:spPr>
      </p:pic>
      <p:sp>
        <p:nvSpPr>
          <p:cNvPr id="9" name="ZoneTexte 8">
            <a:extLst>
              <a:ext uri="{FF2B5EF4-FFF2-40B4-BE49-F238E27FC236}">
                <a16:creationId xmlns:a16="http://schemas.microsoft.com/office/drawing/2014/main" id="{1F49B96A-1B77-4E15-B3AC-41A912C1EAA6}"/>
              </a:ext>
            </a:extLst>
          </p:cNvPr>
          <p:cNvSpPr txBox="1"/>
          <p:nvPr>
            <p:custDataLst>
              <p:tags r:id="rId5"/>
            </p:custDataLst>
          </p:nvPr>
        </p:nvSpPr>
        <p:spPr>
          <a:xfrm>
            <a:off x="301680" y="1667807"/>
            <a:ext cx="2560637" cy="369332"/>
          </a:xfrm>
          <a:prstGeom prst="rect">
            <a:avLst/>
          </a:prstGeom>
          <a:noFill/>
        </p:spPr>
        <p:txBody>
          <a:bodyPr wrap="none" rtlCol="0">
            <a:spAutoFit/>
          </a:bodyPr>
          <a:lstStyle/>
          <a:p>
            <a:r>
              <a:rPr lang="fr-CA" dirty="0">
                <a:solidFill>
                  <a:schemeClr val="bg1"/>
                </a:solidFill>
              </a:rPr>
              <a:t>Cuivre (Rouyn-Noranda) :</a:t>
            </a:r>
          </a:p>
        </p:txBody>
      </p:sp>
      <p:sp>
        <p:nvSpPr>
          <p:cNvPr id="10" name="ZoneTexte 9">
            <a:extLst>
              <a:ext uri="{FF2B5EF4-FFF2-40B4-BE49-F238E27FC236}">
                <a16:creationId xmlns:a16="http://schemas.microsoft.com/office/drawing/2014/main" id="{01527304-F39E-4564-952C-8A5460431D41}"/>
              </a:ext>
            </a:extLst>
          </p:cNvPr>
          <p:cNvSpPr txBox="1"/>
          <p:nvPr>
            <p:custDataLst>
              <p:tags r:id="rId6"/>
            </p:custDataLst>
          </p:nvPr>
        </p:nvSpPr>
        <p:spPr>
          <a:xfrm>
            <a:off x="7074568" y="1667807"/>
            <a:ext cx="1938736" cy="369332"/>
          </a:xfrm>
          <a:prstGeom prst="rect">
            <a:avLst/>
          </a:prstGeom>
          <a:noFill/>
        </p:spPr>
        <p:txBody>
          <a:bodyPr wrap="none" rtlCol="0">
            <a:spAutoFit/>
          </a:bodyPr>
          <a:lstStyle/>
          <a:p>
            <a:r>
              <a:rPr lang="fr-CA" dirty="0">
                <a:solidFill>
                  <a:schemeClr val="bg1"/>
                </a:solidFill>
              </a:rPr>
              <a:t>Quartz et silicium :</a:t>
            </a:r>
          </a:p>
        </p:txBody>
      </p:sp>
    </p:spTree>
    <p:extLst>
      <p:ext uri="{BB962C8B-B14F-4D97-AF65-F5344CB8AC3E}">
        <p14:creationId xmlns:p14="http://schemas.microsoft.com/office/powerpoint/2010/main" val="1258774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Perspectives de développement durable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Plus spécifiquement, l’environnement: </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29</a:t>
            </a:fld>
            <a:endParaRPr lang="fr-CA" sz="1400" dirty="0">
              <a:solidFill>
                <a:schemeClr val="bg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1D9D707D-9A97-47BF-A757-CC31B174072D}"/>
              </a:ext>
            </a:extLst>
          </p:cNvPr>
          <p:cNvSpPr/>
          <p:nvPr>
            <p:custDataLst>
              <p:tags r:id="rId4"/>
            </p:custDataLst>
          </p:nvPr>
        </p:nvSpPr>
        <p:spPr>
          <a:xfrm>
            <a:off x="6397791" y="3225809"/>
            <a:ext cx="2356184" cy="2300722"/>
          </a:xfrm>
          <a:prstGeom prst="ellipse">
            <a:avLst/>
          </a:prstGeom>
          <a:solidFill>
            <a:srgbClr val="FFE6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Société</a:t>
            </a:r>
          </a:p>
        </p:txBody>
      </p:sp>
      <p:sp>
        <p:nvSpPr>
          <p:cNvPr id="7" name="Ellipse 6">
            <a:extLst>
              <a:ext uri="{FF2B5EF4-FFF2-40B4-BE49-F238E27FC236}">
                <a16:creationId xmlns:a16="http://schemas.microsoft.com/office/drawing/2014/main" id="{9710AA36-1503-4A36-96C9-5D1396221350}"/>
              </a:ext>
            </a:extLst>
          </p:cNvPr>
          <p:cNvSpPr/>
          <p:nvPr>
            <p:custDataLst>
              <p:tags r:id="rId5"/>
            </p:custDataLst>
          </p:nvPr>
        </p:nvSpPr>
        <p:spPr>
          <a:xfrm>
            <a:off x="7341268" y="1946425"/>
            <a:ext cx="2332121" cy="2300722"/>
          </a:xfrm>
          <a:prstGeom prst="ellipse">
            <a:avLst/>
          </a:prstGeom>
          <a:solidFill>
            <a:srgbClr val="FFC305">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Environnement</a:t>
            </a:r>
          </a:p>
        </p:txBody>
      </p:sp>
      <p:sp>
        <p:nvSpPr>
          <p:cNvPr id="8" name="Ellipse 7">
            <a:extLst>
              <a:ext uri="{FF2B5EF4-FFF2-40B4-BE49-F238E27FC236}">
                <a16:creationId xmlns:a16="http://schemas.microsoft.com/office/drawing/2014/main" id="{266A53D8-59C5-4B67-9346-42DF58EF7F09}"/>
              </a:ext>
            </a:extLst>
          </p:cNvPr>
          <p:cNvSpPr/>
          <p:nvPr>
            <p:custDataLst>
              <p:tags r:id="rId6"/>
            </p:custDataLst>
          </p:nvPr>
        </p:nvSpPr>
        <p:spPr>
          <a:xfrm>
            <a:off x="8246642" y="3225809"/>
            <a:ext cx="2332121" cy="2300721"/>
          </a:xfrm>
          <a:prstGeom prst="ellipse">
            <a:avLst/>
          </a:prstGeom>
          <a:solidFill>
            <a:srgbClr val="FFE699">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Économie</a:t>
            </a:r>
          </a:p>
        </p:txBody>
      </p:sp>
      <p:sp>
        <p:nvSpPr>
          <p:cNvPr id="5" name="ZoneTexte 4">
            <a:extLst>
              <a:ext uri="{FF2B5EF4-FFF2-40B4-BE49-F238E27FC236}">
                <a16:creationId xmlns:a16="http://schemas.microsoft.com/office/drawing/2014/main" id="{243923CD-3713-4BB2-8183-B3B2FF516EB1}"/>
              </a:ext>
            </a:extLst>
          </p:cNvPr>
          <p:cNvSpPr txBox="1"/>
          <p:nvPr>
            <p:custDataLst>
              <p:tags r:id="rId7"/>
            </p:custDataLst>
          </p:nvPr>
        </p:nvSpPr>
        <p:spPr>
          <a:xfrm>
            <a:off x="1034716" y="2977816"/>
            <a:ext cx="4704347" cy="1938992"/>
          </a:xfrm>
          <a:prstGeom prst="rect">
            <a:avLst/>
          </a:prstGeom>
          <a:solidFill>
            <a:srgbClr val="00B0F0"/>
          </a:solidFill>
        </p:spPr>
        <p:txBody>
          <a:bodyPr wrap="square" rtlCol="0">
            <a:spAutoFit/>
          </a:bodyPr>
          <a:lstStyle/>
          <a:p>
            <a:pPr marR="0"/>
            <a:r>
              <a:rPr lang="fr-CA" sz="2000" b="0" i="0" u="none" strike="noStrike" dirty="0">
                <a:solidFill>
                  <a:srgbClr val="000000"/>
                </a:solidFill>
                <a:latin typeface="Verdana" panose="020B0604030504040204" pitchFamily="34" charset="0"/>
              </a:rPr>
              <a:t>Le robot est un objet dont la création</a:t>
            </a:r>
            <a:r>
              <a:rPr lang="fr-CA" sz="2000" dirty="0">
                <a:solidFill>
                  <a:prstClr val="black"/>
                </a:solidFill>
                <a:latin typeface="Lohit Devanagari"/>
              </a:rPr>
              <a:t> </a:t>
            </a:r>
            <a:r>
              <a:rPr lang="fr-CA" sz="2000" b="0" i="0" u="none" strike="noStrike" baseline="0" dirty="0">
                <a:solidFill>
                  <a:srgbClr val="000000"/>
                </a:solidFill>
                <a:latin typeface="Verdana" panose="020B0604030504040204" pitchFamily="34" charset="0"/>
              </a:rPr>
              <a:t>exploite des ressources de </a:t>
            </a:r>
            <a:endParaRPr lang="fr-CA" sz="2000" b="0" i="0" u="none" strike="noStrike" baseline="0" dirty="0">
              <a:solidFill>
                <a:prstClr val="black"/>
              </a:solidFill>
              <a:latin typeface="Lohit Devanagari"/>
            </a:endParaRPr>
          </a:p>
          <a:p>
            <a:pPr marR="0"/>
            <a:r>
              <a:rPr lang="fr-CA" sz="2000" b="0" i="0" u="none" strike="noStrike" baseline="0" dirty="0">
                <a:solidFill>
                  <a:srgbClr val="000000"/>
                </a:solidFill>
                <a:latin typeface="Verdana" panose="020B0604030504040204" pitchFamily="34" charset="0"/>
              </a:rPr>
              <a:t>l’environnement et qui devra avoir</a:t>
            </a:r>
            <a:endParaRPr lang="fr-CA" sz="2000" b="0" i="0" u="none" strike="noStrike" baseline="0" dirty="0">
              <a:solidFill>
                <a:prstClr val="black"/>
              </a:solidFill>
              <a:latin typeface="Lohit Devanagari"/>
            </a:endParaRPr>
          </a:p>
          <a:p>
            <a:pPr marR="0"/>
            <a:r>
              <a:rPr lang="fr-CA" sz="2000" b="0" i="0" u="none" strike="noStrike" baseline="0" dirty="0">
                <a:solidFill>
                  <a:srgbClr val="000000"/>
                </a:solidFill>
                <a:latin typeface="Verdana" panose="020B0604030504040204" pitchFamily="34" charset="0"/>
              </a:rPr>
              <a:t>une fin de vie avec retour de</a:t>
            </a:r>
            <a:endParaRPr lang="fr-CA" sz="2000" b="0" i="0" u="none" strike="noStrike" baseline="0" dirty="0">
              <a:solidFill>
                <a:prstClr val="black"/>
              </a:solidFill>
              <a:latin typeface="Lohit Devanagari"/>
            </a:endParaRPr>
          </a:p>
          <a:p>
            <a:pPr marR="0"/>
            <a:r>
              <a:rPr lang="fr-CA" sz="2000" b="0" i="0" u="none" strike="noStrike" baseline="0" dirty="0">
                <a:solidFill>
                  <a:srgbClr val="000000"/>
                </a:solidFill>
                <a:latin typeface="Verdana" panose="020B0604030504040204" pitchFamily="34" charset="0"/>
              </a:rPr>
              <a:t>ressources dans l’environnement,</a:t>
            </a:r>
            <a:endParaRPr lang="fr-CA" sz="2000" b="0" i="0" u="none" strike="noStrike" baseline="0" dirty="0">
              <a:solidFill>
                <a:prstClr val="black"/>
              </a:solidFill>
              <a:latin typeface="Lohit Devanagari"/>
            </a:endParaRPr>
          </a:p>
          <a:p>
            <a:pPr marR="0"/>
            <a:r>
              <a:rPr lang="fr-CA" sz="2000" b="0" i="0" u="none" strike="noStrike" baseline="0" dirty="0">
                <a:solidFill>
                  <a:srgbClr val="000000"/>
                </a:solidFill>
                <a:latin typeface="Verdana" panose="020B0604030504040204" pitchFamily="34" charset="0"/>
              </a:rPr>
              <a:t>le tout de façon </a:t>
            </a:r>
            <a:r>
              <a:rPr lang="fr-CA" sz="2000" b="1" i="0" u="none" strike="noStrike" baseline="0" dirty="0">
                <a:solidFill>
                  <a:srgbClr val="000000"/>
                </a:solidFill>
                <a:latin typeface="Verdana" panose="020B0604030504040204" pitchFamily="34" charset="0"/>
              </a:rPr>
              <a:t>durable</a:t>
            </a:r>
            <a:r>
              <a:rPr lang="fr-CA" sz="2000" b="0" i="0" u="none" strike="noStrike" baseline="0" dirty="0">
                <a:solidFill>
                  <a:srgbClr val="000000"/>
                </a:solidFill>
                <a:latin typeface="Verdana" panose="020B0604030504040204" pitchFamily="34" charset="0"/>
              </a:rPr>
              <a:t>.</a:t>
            </a:r>
            <a:endParaRPr lang="fr-CA" sz="2000" b="0" i="0" u="none" strike="noStrike" baseline="0" dirty="0">
              <a:solidFill>
                <a:prstClr val="black"/>
              </a:solidFill>
              <a:latin typeface="Lohit Devanagari"/>
            </a:endParaRPr>
          </a:p>
        </p:txBody>
      </p:sp>
    </p:spTree>
    <p:extLst>
      <p:ext uri="{BB962C8B-B14F-4D97-AF65-F5344CB8AC3E}">
        <p14:creationId xmlns:p14="http://schemas.microsoft.com/office/powerpoint/2010/main" val="213397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Intervenants (suite)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Chargés de laboratoire:</a:t>
            </a:r>
          </a:p>
          <a:p>
            <a:pPr lvl="1">
              <a:buFont typeface="Wingdings" panose="05000000000000000000" pitchFamily="2" charset="2"/>
              <a:buChar char="§"/>
            </a:pPr>
            <a:r>
              <a:rPr lang="fr-CA" dirty="0">
                <a:solidFill>
                  <a:schemeClr val="bg1"/>
                </a:solidFill>
              </a:rPr>
              <a:t>2 par section</a:t>
            </a:r>
          </a:p>
          <a:p>
            <a:pPr lvl="1">
              <a:buFont typeface="Wingdings" panose="05000000000000000000" pitchFamily="2" charset="2"/>
              <a:buChar char="§"/>
            </a:pPr>
            <a:r>
              <a:rPr lang="fr-CA" dirty="0">
                <a:solidFill>
                  <a:schemeClr val="bg1"/>
                </a:solidFill>
              </a:rPr>
              <a:t>1 pour chaque bloc de 3 heures</a:t>
            </a:r>
          </a:p>
          <a:p>
            <a:pPr>
              <a:buFont typeface="Wingdings" panose="05000000000000000000" pitchFamily="2" charset="2"/>
              <a:buChar char="§"/>
            </a:pPr>
            <a:r>
              <a:rPr lang="fr-CA" dirty="0">
                <a:solidFill>
                  <a:schemeClr val="bg1"/>
                </a:solidFill>
              </a:rPr>
              <a:t>Répétiteurs:</a:t>
            </a:r>
          </a:p>
          <a:p>
            <a:pPr lvl="1">
              <a:buFont typeface="Wingdings" panose="05000000000000000000" pitchFamily="2" charset="2"/>
              <a:buChar char="§"/>
            </a:pPr>
            <a:r>
              <a:rPr lang="fr-CA" dirty="0">
                <a:solidFill>
                  <a:schemeClr val="bg1"/>
                </a:solidFill>
              </a:rPr>
              <a:t>Aide au chargé durant les périodes de laboratoire uniquement.</a:t>
            </a:r>
          </a:p>
          <a:p>
            <a:pPr>
              <a:buFont typeface="Wingdings" panose="05000000000000000000" pitchFamily="2" charset="2"/>
              <a:buChar char="§"/>
            </a:pPr>
            <a:r>
              <a:rPr lang="fr-CA" dirty="0">
                <a:solidFill>
                  <a:schemeClr val="bg1"/>
                </a:solidFill>
              </a:rPr>
              <a:t>La page principale du site web du cours liste ces intervenants </a:t>
            </a:r>
            <a:r>
              <a:rPr lang="fr-CA" u="sng" dirty="0">
                <a:solidFill>
                  <a:schemeClr val="bg1"/>
                </a:solidFill>
              </a:rPr>
              <a:t>en en-tête</a:t>
            </a:r>
            <a:r>
              <a:rPr lang="fr-CA" dirty="0">
                <a:solidFill>
                  <a:schemeClr val="bg1"/>
                </a:solidFill>
              </a:rPr>
              <a:t>.  L’information est plus complète dans le début du plan de cours.</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356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Perspectives de développement durable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4"/>
            <a:ext cx="5436268" cy="1712486"/>
          </a:xfrm>
        </p:spPr>
        <p:txBody>
          <a:bodyPr/>
          <a:lstStyle/>
          <a:p>
            <a:pPr>
              <a:buFont typeface="Wingdings" panose="05000000000000000000" pitchFamily="2" charset="2"/>
              <a:buChar char="§"/>
            </a:pPr>
            <a:r>
              <a:rPr lang="fr-CA" dirty="0">
                <a:solidFill>
                  <a:schemeClr val="bg1"/>
                </a:solidFill>
              </a:rPr>
              <a:t>Dans le cours, plus spécifiquement, les gens proches de vous dans le laboratoire  (société).</a:t>
            </a:r>
          </a:p>
          <a:p>
            <a:pPr>
              <a:buFont typeface="Wingdings" panose="05000000000000000000" pitchFamily="2" charset="2"/>
              <a:buChar char="§"/>
            </a:pP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30</a:t>
            </a:fld>
            <a:endParaRPr lang="fr-CA" sz="1400" dirty="0">
              <a:solidFill>
                <a:schemeClr val="bg1"/>
              </a:solidFill>
              <a:latin typeface="Arial" panose="020B0604020202020204" pitchFamily="34" charset="0"/>
              <a:cs typeface="Arial" panose="020B0604020202020204" pitchFamily="34" charset="0"/>
            </a:endParaRPr>
          </a:p>
        </p:txBody>
      </p:sp>
      <p:sp>
        <p:nvSpPr>
          <p:cNvPr id="4" name="Ellipse 3">
            <a:extLst>
              <a:ext uri="{FF2B5EF4-FFF2-40B4-BE49-F238E27FC236}">
                <a16:creationId xmlns:a16="http://schemas.microsoft.com/office/drawing/2014/main" id="{1D9D707D-9A97-47BF-A757-CC31B174072D}"/>
              </a:ext>
            </a:extLst>
          </p:cNvPr>
          <p:cNvSpPr/>
          <p:nvPr>
            <p:custDataLst>
              <p:tags r:id="rId4"/>
            </p:custDataLst>
          </p:nvPr>
        </p:nvSpPr>
        <p:spPr>
          <a:xfrm>
            <a:off x="6397791" y="3225809"/>
            <a:ext cx="2356184" cy="2300722"/>
          </a:xfrm>
          <a:prstGeom prst="ellipse">
            <a:avLst/>
          </a:prstGeom>
          <a:solidFill>
            <a:srgbClr val="FFE699">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Société</a:t>
            </a:r>
          </a:p>
        </p:txBody>
      </p:sp>
      <p:sp>
        <p:nvSpPr>
          <p:cNvPr id="7" name="Ellipse 6">
            <a:extLst>
              <a:ext uri="{FF2B5EF4-FFF2-40B4-BE49-F238E27FC236}">
                <a16:creationId xmlns:a16="http://schemas.microsoft.com/office/drawing/2014/main" id="{9710AA36-1503-4A36-96C9-5D1396221350}"/>
              </a:ext>
            </a:extLst>
          </p:cNvPr>
          <p:cNvSpPr/>
          <p:nvPr>
            <p:custDataLst>
              <p:tags r:id="rId5"/>
            </p:custDataLst>
          </p:nvPr>
        </p:nvSpPr>
        <p:spPr>
          <a:xfrm>
            <a:off x="7341268" y="1946425"/>
            <a:ext cx="2332121" cy="2300722"/>
          </a:xfrm>
          <a:prstGeom prst="ellipse">
            <a:avLst/>
          </a:prstGeom>
          <a:solidFill>
            <a:srgbClr val="FFC305">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Environnement</a:t>
            </a:r>
          </a:p>
        </p:txBody>
      </p:sp>
      <p:sp>
        <p:nvSpPr>
          <p:cNvPr id="8" name="Ellipse 7">
            <a:extLst>
              <a:ext uri="{FF2B5EF4-FFF2-40B4-BE49-F238E27FC236}">
                <a16:creationId xmlns:a16="http://schemas.microsoft.com/office/drawing/2014/main" id="{266A53D8-59C5-4B67-9346-42DF58EF7F09}"/>
              </a:ext>
            </a:extLst>
          </p:cNvPr>
          <p:cNvSpPr/>
          <p:nvPr>
            <p:custDataLst>
              <p:tags r:id="rId6"/>
            </p:custDataLst>
          </p:nvPr>
        </p:nvSpPr>
        <p:spPr>
          <a:xfrm>
            <a:off x="8246642" y="3225809"/>
            <a:ext cx="2332121" cy="2300721"/>
          </a:xfrm>
          <a:prstGeom prst="ellipse">
            <a:avLst/>
          </a:prstGeom>
          <a:solidFill>
            <a:srgbClr val="FFE699">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Économie</a:t>
            </a:r>
          </a:p>
        </p:txBody>
      </p:sp>
      <p:sp>
        <p:nvSpPr>
          <p:cNvPr id="5" name="ZoneTexte 4">
            <a:extLst>
              <a:ext uri="{FF2B5EF4-FFF2-40B4-BE49-F238E27FC236}">
                <a16:creationId xmlns:a16="http://schemas.microsoft.com/office/drawing/2014/main" id="{243923CD-3713-4BB2-8183-B3B2FF516EB1}"/>
              </a:ext>
            </a:extLst>
          </p:cNvPr>
          <p:cNvSpPr txBox="1"/>
          <p:nvPr>
            <p:custDataLst>
              <p:tags r:id="rId7"/>
            </p:custDataLst>
          </p:nvPr>
        </p:nvSpPr>
        <p:spPr>
          <a:xfrm>
            <a:off x="1089864" y="3587538"/>
            <a:ext cx="4035590" cy="1477328"/>
          </a:xfrm>
          <a:prstGeom prst="rect">
            <a:avLst/>
          </a:prstGeom>
          <a:solidFill>
            <a:srgbClr val="00B0F0"/>
          </a:solidFill>
        </p:spPr>
        <p:txBody>
          <a:bodyPr wrap="square" rtlCol="0">
            <a:spAutoFit/>
          </a:bodyPr>
          <a:lstStyle/>
          <a:p>
            <a:pPr marR="0"/>
            <a:r>
              <a:rPr lang="fr-CA" sz="1800" b="0" i="0" u="none" strike="noStrike" dirty="0">
                <a:solidFill>
                  <a:srgbClr val="000000"/>
                </a:solidFill>
                <a:latin typeface="Verdana" panose="020B0604030504040204" pitchFamily="34" charset="0"/>
              </a:rPr>
              <a:t>Attention, plusieurs personnes</a:t>
            </a:r>
            <a:endParaRPr lang="fr-CA" sz="1800" b="0" i="0" u="none" strike="noStrike" dirty="0">
              <a:solidFill>
                <a:prstClr val="black"/>
              </a:solidFill>
              <a:latin typeface="Lohit Devanagari"/>
            </a:endParaRPr>
          </a:p>
          <a:p>
            <a:pPr marR="0"/>
            <a:r>
              <a:rPr lang="fr-CA" sz="1800" b="0" i="0" u="none" strike="noStrike" baseline="0" dirty="0">
                <a:solidFill>
                  <a:srgbClr val="000000"/>
                </a:solidFill>
                <a:latin typeface="Verdana" panose="020B0604030504040204" pitchFamily="34" charset="0"/>
              </a:rPr>
              <a:t>À l’étroit dans un laboratoire.</a:t>
            </a:r>
            <a:endParaRPr lang="fr-CA" sz="1800" b="0" i="0" u="none" strike="noStrike" baseline="0" dirty="0">
              <a:solidFill>
                <a:prstClr val="black"/>
              </a:solidFill>
              <a:latin typeface="Lohit Devanagari"/>
            </a:endParaRPr>
          </a:p>
          <a:p>
            <a:pPr marR="0"/>
            <a:r>
              <a:rPr lang="fr-CA" sz="1800" b="0" i="0" u="none" strike="noStrike" baseline="0" dirty="0">
                <a:solidFill>
                  <a:srgbClr val="000000"/>
                </a:solidFill>
                <a:latin typeface="Verdana" panose="020B0604030504040204" pitchFamily="34" charset="0"/>
              </a:rPr>
              <a:t>Pensez à vos actions et vos</a:t>
            </a:r>
            <a:endParaRPr lang="fr-CA" sz="1800" b="0" i="0" u="none" strike="noStrike" baseline="0" dirty="0">
              <a:solidFill>
                <a:prstClr val="black"/>
              </a:solidFill>
              <a:latin typeface="Lohit Devanagari"/>
            </a:endParaRPr>
          </a:p>
          <a:p>
            <a:pPr marR="0"/>
            <a:r>
              <a:rPr lang="fr-CA" sz="1800" b="0" i="0" u="none" strike="noStrike" baseline="0" dirty="0">
                <a:solidFill>
                  <a:srgbClr val="000000"/>
                </a:solidFill>
                <a:latin typeface="Verdana" panose="020B0604030504040204" pitchFamily="34" charset="0"/>
              </a:rPr>
              <a:t>voisins lors du travail manuel.</a:t>
            </a:r>
            <a:endParaRPr lang="fr-CA" sz="1800" b="0" i="0" u="none" strike="noStrike" baseline="0" dirty="0">
              <a:solidFill>
                <a:prstClr val="black"/>
              </a:solidFill>
              <a:latin typeface="Lohit Devanagari"/>
            </a:endParaRPr>
          </a:p>
          <a:p>
            <a:pPr marR="0"/>
            <a:r>
              <a:rPr lang="fr-CA" sz="1800" b="0" i="0" u="none" strike="noStrike" baseline="0" dirty="0">
                <a:solidFill>
                  <a:srgbClr val="000000"/>
                </a:solidFill>
                <a:latin typeface="Verdana" panose="020B0604030504040204" pitchFamily="34" charset="0"/>
              </a:rPr>
              <a:t>Respect et entraide.</a:t>
            </a:r>
            <a:endParaRPr lang="fr-CA" sz="1800" b="0" i="0" u="none" strike="noStrike" baseline="0" dirty="0">
              <a:solidFill>
                <a:prstClr val="black"/>
              </a:solidFill>
              <a:latin typeface="Lohit Devanagari"/>
            </a:endParaRPr>
          </a:p>
        </p:txBody>
      </p:sp>
    </p:spTree>
    <p:extLst>
      <p:ext uri="{BB962C8B-B14F-4D97-AF65-F5344CB8AC3E}">
        <p14:creationId xmlns:p14="http://schemas.microsoft.com/office/powerpoint/2010/main" val="65191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Assemblage et montage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lnSpcReduction="10000"/>
          </a:bodyPr>
          <a:lstStyle/>
          <a:p>
            <a:pPr>
              <a:buFont typeface="Wingdings" panose="05000000000000000000" pitchFamily="2" charset="2"/>
              <a:buChar char="§"/>
            </a:pPr>
            <a:r>
              <a:rPr lang="fr-CA" dirty="0">
                <a:solidFill>
                  <a:schemeClr val="bg1"/>
                </a:solidFill>
              </a:rPr>
              <a:t>On ne fera pas le montage du robot</a:t>
            </a:r>
          </a:p>
          <a:p>
            <a:pPr lvl="1">
              <a:buFont typeface="Wingdings" panose="05000000000000000000" pitchFamily="2" charset="2"/>
              <a:buChar char="§"/>
            </a:pPr>
            <a:r>
              <a:rPr lang="fr-CA" dirty="0">
                <a:solidFill>
                  <a:schemeClr val="bg1"/>
                </a:solidFill>
              </a:rPr>
              <a:t>Rendu compliqué à plus de 200 étudiants à l’hiver...</a:t>
            </a:r>
          </a:p>
          <a:p>
            <a:pPr lvl="1">
              <a:buFont typeface="Wingdings" panose="05000000000000000000" pitchFamily="2" charset="2"/>
              <a:buChar char="§"/>
            </a:pPr>
            <a:r>
              <a:rPr lang="fr-CA" dirty="0">
                <a:solidFill>
                  <a:schemeClr val="bg1"/>
                </a:solidFill>
              </a:rPr>
              <a:t>Local peu adapté au montage</a:t>
            </a:r>
          </a:p>
          <a:p>
            <a:pPr lvl="1">
              <a:buFont typeface="Wingdings" panose="05000000000000000000" pitchFamily="2" charset="2"/>
              <a:buChar char="§"/>
            </a:pPr>
            <a:r>
              <a:rPr lang="fr-CA" dirty="0">
                <a:solidFill>
                  <a:schemeClr val="bg1"/>
                </a:solidFill>
              </a:rPr>
              <a:t>Difficile depuis la période de la Covid…</a:t>
            </a:r>
          </a:p>
          <a:p>
            <a:pPr lvl="2">
              <a:buFont typeface="Wingdings" panose="05000000000000000000" pitchFamily="2" charset="2"/>
              <a:buChar char="§"/>
            </a:pPr>
            <a:r>
              <a:rPr lang="fr-CA" dirty="0">
                <a:solidFill>
                  <a:schemeClr val="bg1"/>
                </a:solidFill>
              </a:rPr>
              <a:t>Chaîne d’approvisionnement instable</a:t>
            </a:r>
          </a:p>
          <a:p>
            <a:pPr lvl="2">
              <a:buFont typeface="Wingdings" panose="05000000000000000000" pitchFamily="2" charset="2"/>
              <a:buChar char="§"/>
            </a:pPr>
            <a:r>
              <a:rPr lang="fr-CA" dirty="0">
                <a:solidFill>
                  <a:schemeClr val="bg1"/>
                </a:solidFill>
              </a:rPr>
              <a:t>Prix des pièces en augmentation</a:t>
            </a:r>
          </a:p>
          <a:p>
            <a:pPr lvl="1">
              <a:buFont typeface="Wingdings" panose="05000000000000000000" pitchFamily="2" charset="2"/>
              <a:buChar char="§"/>
            </a:pPr>
            <a:r>
              <a:rPr lang="fr-CA" dirty="0">
                <a:solidFill>
                  <a:schemeClr val="bg1"/>
                </a:solidFill>
              </a:rPr>
              <a:t>Reste un objectif moins important </a:t>
            </a:r>
          </a:p>
          <a:p>
            <a:pPr>
              <a:buFont typeface="Wingdings" panose="05000000000000000000" pitchFamily="2" charset="2"/>
              <a:buChar char="§"/>
            </a:pPr>
            <a:r>
              <a:rPr lang="fr-CA" dirty="0">
                <a:solidFill>
                  <a:schemeClr val="bg1"/>
                </a:solidFill>
              </a:rPr>
              <a:t>On utilisera tout de même le robot déjà monté.</a:t>
            </a:r>
          </a:p>
          <a:p>
            <a:pPr>
              <a:buFont typeface="Wingdings" panose="05000000000000000000" pitchFamily="2" charset="2"/>
              <a:buChar char="§"/>
            </a:pPr>
            <a:r>
              <a:rPr lang="fr-FR" dirty="0">
                <a:solidFill>
                  <a:schemeClr val="bg1"/>
                </a:solidFill>
              </a:rPr>
              <a:t>On fera quand même le sertissage des fils</a:t>
            </a:r>
          </a:p>
          <a:p>
            <a:pPr lvl="1">
              <a:buFont typeface="Wingdings" panose="05000000000000000000" pitchFamily="2" charset="2"/>
              <a:buChar char="§"/>
            </a:pPr>
            <a:r>
              <a:rPr lang="fr-FR" dirty="0">
                <a:solidFill>
                  <a:schemeClr val="bg1"/>
                </a:solidFill>
              </a:rPr>
              <a:t>Reste peut-être plus important que la soudure pour nous, dans un certain sens</a:t>
            </a:r>
          </a:p>
          <a:p>
            <a:pPr lvl="1">
              <a:buFont typeface="Wingdings" panose="05000000000000000000" pitchFamily="2" charset="2"/>
              <a:buChar char="§"/>
            </a:pPr>
            <a:r>
              <a:rPr lang="fr-FR" dirty="0">
                <a:solidFill>
                  <a:schemeClr val="bg1"/>
                </a:solidFill>
              </a:rPr>
              <a:t>Utile pour être plus autonome pour le reste du cours</a:t>
            </a:r>
          </a:p>
          <a:p>
            <a:pPr lvl="1">
              <a:buFont typeface="Wingdings" panose="05000000000000000000" pitchFamily="2" charset="2"/>
              <a:buChar char="§"/>
            </a:pPr>
            <a:r>
              <a:rPr lang="fr-FR" dirty="0">
                <a:solidFill>
                  <a:schemeClr val="bg1"/>
                </a:solidFill>
              </a:rPr>
              <a:t>Reste simple à faire (environ 30 minutes)</a:t>
            </a: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31</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78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Pour le sertissage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a:bodyPr>
          <a:lstStyle/>
          <a:p>
            <a:pPr>
              <a:buFont typeface="Wingdings" panose="05000000000000000000" pitchFamily="2" charset="2"/>
              <a:buChar char="§"/>
            </a:pPr>
            <a:r>
              <a:rPr lang="fr-CA" dirty="0">
                <a:solidFill>
                  <a:schemeClr val="bg1"/>
                </a:solidFill>
              </a:rPr>
              <a:t>Il faut obligatoirement bien regarder la vidéo!</a:t>
            </a:r>
          </a:p>
          <a:p>
            <a:pPr>
              <a:buFont typeface="Wingdings" panose="05000000000000000000" pitchFamily="2" charset="2"/>
              <a:buChar char="§"/>
            </a:pPr>
            <a:r>
              <a:rPr lang="fr-CA" dirty="0">
                <a:solidFill>
                  <a:schemeClr val="bg1"/>
                </a:solidFill>
              </a:rPr>
              <a:t>Il faut bien lire les instructions!</a:t>
            </a:r>
          </a:p>
          <a:p>
            <a:pPr>
              <a:buFont typeface="Wingdings" panose="05000000000000000000" pitchFamily="2" charset="2"/>
              <a:buChar char="§"/>
            </a:pPr>
            <a:r>
              <a:rPr lang="fr-CA" dirty="0">
                <a:solidFill>
                  <a:schemeClr val="bg1"/>
                </a:solidFill>
              </a:rPr>
              <a:t>Il faut avoir les bonnes couleurs pour les fils!</a:t>
            </a:r>
          </a:p>
          <a:p>
            <a:pPr>
              <a:buFont typeface="Wingdings" panose="05000000000000000000" pitchFamily="2" charset="2"/>
              <a:buChar char="§"/>
            </a:pPr>
            <a:r>
              <a:rPr lang="fr-CA" dirty="0">
                <a:solidFill>
                  <a:schemeClr val="bg1"/>
                </a:solidFill>
              </a:rPr>
              <a:t>Il faut emprunter une paire de pinces spécialiser pour bien réaliser le travail!</a:t>
            </a:r>
          </a:p>
          <a:p>
            <a:pPr>
              <a:buFont typeface="Wingdings" panose="05000000000000000000" pitchFamily="2" charset="2"/>
              <a:buChar char="§"/>
            </a:pPr>
            <a:r>
              <a:rPr lang="fr-CA" dirty="0">
                <a:solidFill>
                  <a:schemeClr val="bg1"/>
                </a:solidFill>
              </a:rPr>
              <a:t>Il faut prendre le temps de bien faire le travail!</a:t>
            </a:r>
          </a:p>
          <a:p>
            <a:pPr>
              <a:buFont typeface="Wingdings" panose="05000000000000000000" pitchFamily="2" charset="2"/>
              <a:buChar char="§"/>
            </a:pPr>
            <a:r>
              <a:rPr lang="fr-CA" dirty="0">
                <a:solidFill>
                  <a:schemeClr val="bg1"/>
                </a:solidFill>
              </a:rPr>
              <a:t>Il faut laisser sa carte étudiante en échange pour avoir la paire de pinces pour une trentaine de minutes!</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32</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78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Articles à se procurer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FR" dirty="0">
                <a:solidFill>
                  <a:schemeClr val="bg1"/>
                </a:solidFill>
              </a:rPr>
              <a:t>Se procurer un robot cette semaine</a:t>
            </a:r>
          </a:p>
          <a:p>
            <a:pPr>
              <a:buFont typeface="Wingdings" panose="05000000000000000000" pitchFamily="2" charset="2"/>
              <a:buChar char="§"/>
            </a:pPr>
            <a:r>
              <a:rPr lang="fr-FR" dirty="0">
                <a:solidFill>
                  <a:schemeClr val="bg1"/>
                </a:solidFill>
              </a:rPr>
              <a:t>Le numéro d’équipe est sur la boîte.  Important:</a:t>
            </a:r>
          </a:p>
          <a:p>
            <a:pPr lvl="1">
              <a:buFont typeface="Wingdings" panose="05000000000000000000" pitchFamily="2" charset="2"/>
              <a:buChar char="§"/>
            </a:pPr>
            <a:r>
              <a:rPr lang="fr-FR" dirty="0">
                <a:solidFill>
                  <a:schemeClr val="bg1"/>
                </a:solidFill>
              </a:rPr>
              <a:t>Numéro de comptes Git (à venir)</a:t>
            </a:r>
          </a:p>
          <a:p>
            <a:pPr lvl="1">
              <a:buFont typeface="Wingdings" panose="05000000000000000000" pitchFamily="2" charset="2"/>
              <a:buChar char="§"/>
            </a:pPr>
            <a:r>
              <a:rPr lang="fr-FR" dirty="0">
                <a:solidFill>
                  <a:schemeClr val="bg1"/>
                </a:solidFill>
              </a:rPr>
              <a:t>Numéro de casier (directement)</a:t>
            </a:r>
          </a:p>
          <a:p>
            <a:pPr lvl="1">
              <a:buFont typeface="Wingdings" panose="05000000000000000000" pitchFamily="2" charset="2"/>
              <a:buChar char="§"/>
            </a:pPr>
            <a:r>
              <a:rPr lang="fr-FR" dirty="0">
                <a:solidFill>
                  <a:schemeClr val="bg1"/>
                </a:solidFill>
              </a:rPr>
              <a:t>Votre numéro d’équipe</a:t>
            </a:r>
          </a:p>
          <a:p>
            <a:pPr>
              <a:buFont typeface="Wingdings" panose="05000000000000000000" pitchFamily="2" charset="2"/>
              <a:buChar char="§"/>
            </a:pPr>
            <a:r>
              <a:rPr lang="fr-FR" dirty="0">
                <a:solidFill>
                  <a:schemeClr val="bg1"/>
                </a:solidFill>
              </a:rPr>
              <a:t>Aucun frais</a:t>
            </a:r>
          </a:p>
          <a:p>
            <a:pPr>
              <a:buFont typeface="Wingdings" panose="05000000000000000000" pitchFamily="2" charset="2"/>
              <a:buChar char="§"/>
            </a:pPr>
            <a:r>
              <a:rPr lang="fr-FR" dirty="0">
                <a:solidFill>
                  <a:schemeClr val="bg1"/>
                </a:solidFill>
              </a:rPr>
              <a:t>Un par équipe de deux</a:t>
            </a:r>
          </a:p>
          <a:p>
            <a:pPr>
              <a:buFont typeface="Wingdings" panose="05000000000000000000" pitchFamily="2" charset="2"/>
              <a:buChar char="§"/>
            </a:pPr>
            <a:r>
              <a:rPr lang="fr-FR" dirty="0">
                <a:solidFill>
                  <a:schemeClr val="bg1"/>
                </a:solidFill>
              </a:rPr>
              <a:t>Vient avec outils, câble USB.</a:t>
            </a:r>
          </a:p>
          <a:p>
            <a:pPr>
              <a:buFont typeface="Wingdings" panose="05000000000000000000" pitchFamily="2" charset="2"/>
              <a:buChar char="§"/>
            </a:pPr>
            <a:r>
              <a:rPr lang="fr-FR" dirty="0">
                <a:solidFill>
                  <a:schemeClr val="bg1"/>
                </a:solidFill>
              </a:rPr>
              <a:t>Est à remettre à la fin de la session!</a:t>
            </a: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33</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50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Autres articles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FR" dirty="0">
                <a:solidFill>
                  <a:schemeClr val="bg1"/>
                </a:solidFill>
              </a:rPr>
              <a:t>Lunettes protectrices (environ $15) à la </a:t>
            </a:r>
            <a:r>
              <a:rPr lang="fr-FR" dirty="0" err="1">
                <a:solidFill>
                  <a:schemeClr val="bg1"/>
                </a:solidFill>
              </a:rPr>
              <a:t>Coopoly</a:t>
            </a:r>
            <a:r>
              <a:rPr lang="fr-FR" dirty="0">
                <a:solidFill>
                  <a:schemeClr val="bg1"/>
                </a:solidFill>
              </a:rPr>
              <a:t> </a:t>
            </a:r>
          </a:p>
          <a:p>
            <a:pPr>
              <a:buFont typeface="Wingdings" panose="05000000000000000000" pitchFamily="2" charset="2"/>
              <a:buChar char="§"/>
            </a:pPr>
            <a:r>
              <a:rPr lang="fr-FR" dirty="0">
                <a:solidFill>
                  <a:schemeClr val="bg1"/>
                </a:solidFill>
              </a:rPr>
              <a:t>Piles 9V et AA (et chargeur) (à la </a:t>
            </a:r>
            <a:r>
              <a:rPr lang="fr-FR" dirty="0" err="1">
                <a:solidFill>
                  <a:schemeClr val="bg1"/>
                </a:solidFill>
              </a:rPr>
              <a:t>Coopoly</a:t>
            </a:r>
            <a:r>
              <a:rPr lang="fr-FR" dirty="0">
                <a:solidFill>
                  <a:schemeClr val="bg1"/>
                </a:solidFill>
              </a:rPr>
              <a:t> ou ailleurs)</a:t>
            </a:r>
          </a:p>
          <a:p>
            <a:pPr>
              <a:buFont typeface="Wingdings" panose="05000000000000000000" pitchFamily="2" charset="2"/>
              <a:buChar char="§"/>
            </a:pPr>
            <a:r>
              <a:rPr lang="fr-FR" dirty="0">
                <a:solidFill>
                  <a:schemeClr val="bg1"/>
                </a:solidFill>
              </a:rPr>
              <a:t>Aucun livre obligatoire pour la partie technique</a:t>
            </a:r>
          </a:p>
          <a:p>
            <a:pPr>
              <a:buFont typeface="Wingdings" panose="05000000000000000000" pitchFamily="2" charset="2"/>
              <a:buChar char="§"/>
            </a:pPr>
            <a:r>
              <a:rPr lang="fr-FR" dirty="0">
                <a:solidFill>
                  <a:schemeClr val="bg1"/>
                </a:solidFill>
              </a:rPr>
              <a:t>Toute la documentation est sur le site web</a:t>
            </a:r>
          </a:p>
          <a:p>
            <a:pPr>
              <a:buFont typeface="Wingdings" panose="05000000000000000000" pitchFamily="2" charset="2"/>
              <a:buChar char="§"/>
            </a:pPr>
            <a:r>
              <a:rPr lang="fr-FR" dirty="0">
                <a:solidFill>
                  <a:schemeClr val="bg1"/>
                </a:solidFill>
              </a:rPr>
              <a:t>Des capteurs vous seront fournis plus tard dans la session.</a:t>
            </a: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34</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175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En terminant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Les quatre principes suivants ont pour but de rendre le temps en laboratoire agréable pour tous.</a:t>
            </a:r>
          </a:p>
          <a:p>
            <a:pPr lvl="1">
              <a:buFont typeface="Wingdings" panose="05000000000000000000" pitchFamily="2" charset="2"/>
              <a:buChar char="§"/>
            </a:pPr>
            <a:r>
              <a:rPr lang="fr-CA" dirty="0">
                <a:solidFill>
                  <a:schemeClr val="bg1"/>
                </a:solidFill>
              </a:rPr>
              <a:t>Ponctualité: être en classe ou au laboratoire aux heures prescrites. </a:t>
            </a:r>
          </a:p>
          <a:p>
            <a:pPr lvl="1">
              <a:buFont typeface="Wingdings" panose="05000000000000000000" pitchFamily="2" charset="2"/>
              <a:buChar char="§"/>
            </a:pPr>
            <a:r>
              <a:rPr lang="fr-CA" dirty="0">
                <a:solidFill>
                  <a:schemeClr val="bg1"/>
                </a:solidFill>
              </a:rPr>
              <a:t>Participation: être présent(e) et impliqué(e) lors des activités.</a:t>
            </a:r>
          </a:p>
          <a:p>
            <a:pPr lvl="1">
              <a:buFont typeface="Wingdings" panose="05000000000000000000" pitchFamily="2" charset="2"/>
              <a:buChar char="§"/>
            </a:pPr>
            <a:r>
              <a:rPr lang="fr-CA" dirty="0">
                <a:solidFill>
                  <a:schemeClr val="bg1"/>
                </a:solidFill>
              </a:rPr>
              <a:t>Politesse: être conscient(e) et respectueux(se) des autres.</a:t>
            </a:r>
          </a:p>
          <a:p>
            <a:pPr lvl="1">
              <a:buFont typeface="Wingdings" panose="05000000000000000000" pitchFamily="2" charset="2"/>
              <a:buChar char="§"/>
            </a:pPr>
            <a:r>
              <a:rPr lang="fr-CA" dirty="0">
                <a:solidFill>
                  <a:schemeClr val="bg1"/>
                </a:solidFill>
              </a:rPr>
              <a:t>Propreté: préserver l'environnement du local de classe quand on y sera (et aussi dans votre code!)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35</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5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Conclusion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Lisez bien les instructions sur le site web.</a:t>
            </a:r>
          </a:p>
          <a:p>
            <a:pPr>
              <a:buFont typeface="Wingdings" panose="05000000000000000000" pitchFamily="2" charset="2"/>
              <a:buChar char="§"/>
            </a:pPr>
            <a:r>
              <a:rPr lang="fr-CA" dirty="0">
                <a:solidFill>
                  <a:schemeClr val="bg1"/>
                </a:solidFill>
              </a:rPr>
              <a:t>Coordonnez-vous avec votre coéquipier le plus tôt possible.</a:t>
            </a:r>
          </a:p>
          <a:p>
            <a:pPr>
              <a:buFont typeface="Wingdings" panose="05000000000000000000" pitchFamily="2" charset="2"/>
              <a:buChar char="§"/>
            </a:pPr>
            <a:r>
              <a:rPr lang="fr-CA" dirty="0">
                <a:solidFill>
                  <a:schemeClr val="bg1"/>
                </a:solidFill>
              </a:rPr>
              <a:t>Ayez Linux et </a:t>
            </a:r>
            <a:r>
              <a:rPr lang="fr-CA" dirty="0" err="1">
                <a:solidFill>
                  <a:schemeClr val="bg1"/>
                </a:solidFill>
              </a:rPr>
              <a:t>SimulIDE</a:t>
            </a:r>
            <a:r>
              <a:rPr lang="fr-CA" dirty="0">
                <a:solidFill>
                  <a:schemeClr val="bg1"/>
                </a:solidFill>
              </a:rPr>
              <a:t> bien en place pour travailler.</a:t>
            </a:r>
          </a:p>
          <a:p>
            <a:pPr>
              <a:buFont typeface="Wingdings" panose="05000000000000000000" pitchFamily="2" charset="2"/>
              <a:buChar char="§"/>
            </a:pPr>
            <a:r>
              <a:rPr lang="fr-CA" dirty="0">
                <a:solidFill>
                  <a:schemeClr val="bg1"/>
                </a:solidFill>
              </a:rPr>
              <a:t>Joignez-vous à Discord au plus tôt.</a:t>
            </a:r>
          </a:p>
          <a:p>
            <a:pPr>
              <a:buFont typeface="Wingdings" panose="05000000000000000000" pitchFamily="2" charset="2"/>
              <a:buChar char="§"/>
            </a:pPr>
            <a:r>
              <a:rPr lang="fr-CA" dirty="0">
                <a:solidFill>
                  <a:schemeClr val="bg1"/>
                </a:solidFill>
              </a:rPr>
              <a:t>Surveillez bien vos courriels.</a:t>
            </a:r>
          </a:p>
          <a:p>
            <a:pPr>
              <a:buFont typeface="Wingdings" panose="05000000000000000000" pitchFamily="2" charset="2"/>
              <a:buChar char="§"/>
            </a:pPr>
            <a:r>
              <a:rPr lang="fr-CA" dirty="0">
                <a:solidFill>
                  <a:schemeClr val="bg1"/>
                </a:solidFill>
              </a:rPr>
              <a:t>Faire le travail pratique 1 dès cette semaine.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36</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83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Aujourd’hui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lnSpcReduction="10000"/>
          </a:bodyPr>
          <a:lstStyle/>
          <a:p>
            <a:pPr>
              <a:buFont typeface="Wingdings" panose="05000000000000000000" pitchFamily="2" charset="2"/>
              <a:buChar char="§"/>
            </a:pPr>
            <a:r>
              <a:rPr lang="fr-CA" dirty="0">
                <a:solidFill>
                  <a:schemeClr val="bg1"/>
                </a:solidFill>
              </a:rPr>
              <a:t>Plan de cours (abrégé)</a:t>
            </a:r>
          </a:p>
          <a:p>
            <a:pPr>
              <a:buFont typeface="Wingdings" panose="05000000000000000000" pitchFamily="2" charset="2"/>
              <a:buChar char="§"/>
            </a:pPr>
            <a:r>
              <a:rPr lang="fr-CA" dirty="0">
                <a:solidFill>
                  <a:schemeClr val="bg1"/>
                </a:solidFill>
              </a:rPr>
              <a:t>Le matériel et la programmation</a:t>
            </a:r>
          </a:p>
          <a:p>
            <a:pPr>
              <a:buFont typeface="Wingdings" panose="05000000000000000000" pitchFamily="2" charset="2"/>
              <a:buChar char="§"/>
            </a:pPr>
            <a:r>
              <a:rPr lang="fr-CA" dirty="0">
                <a:solidFill>
                  <a:schemeClr val="bg1"/>
                </a:solidFill>
              </a:rPr>
              <a:t>Site web du cours et Discord</a:t>
            </a:r>
          </a:p>
          <a:p>
            <a:pPr>
              <a:buFont typeface="Wingdings" panose="05000000000000000000" pitchFamily="2" charset="2"/>
              <a:buChar char="§"/>
            </a:pPr>
            <a:r>
              <a:rPr lang="fr-CA" dirty="0">
                <a:solidFill>
                  <a:schemeClr val="bg1"/>
                </a:solidFill>
              </a:rPr>
              <a:t>Laboratoire, chargés et répétiteurs</a:t>
            </a:r>
          </a:p>
          <a:p>
            <a:pPr>
              <a:buFont typeface="Wingdings" panose="05000000000000000000" pitchFamily="2" charset="2"/>
              <a:buChar char="§"/>
            </a:pPr>
            <a:r>
              <a:rPr lang="fr-CA" dirty="0">
                <a:solidFill>
                  <a:schemeClr val="bg1"/>
                </a:solidFill>
              </a:rPr>
              <a:t>Développement durable et introduction au travail pratique 1</a:t>
            </a:r>
          </a:p>
          <a:p>
            <a:pPr>
              <a:buFont typeface="Wingdings" panose="05000000000000000000" pitchFamily="2" charset="2"/>
              <a:buChar char="§"/>
            </a:pPr>
            <a:r>
              <a:rPr lang="fr-CA" dirty="0">
                <a:solidFill>
                  <a:schemeClr val="bg1"/>
                </a:solidFill>
              </a:rPr>
              <a:t>Introduction au simulateur et au robot</a:t>
            </a:r>
          </a:p>
          <a:p>
            <a:pPr>
              <a:buFont typeface="Wingdings" panose="05000000000000000000" pitchFamily="2" charset="2"/>
              <a:buChar char="§"/>
            </a:pPr>
            <a:r>
              <a:rPr lang="fr-CA" dirty="0">
                <a:solidFill>
                  <a:schemeClr val="bg1"/>
                </a:solidFill>
              </a:rPr>
              <a:t>Les cours et l’horaire de la session</a:t>
            </a:r>
          </a:p>
          <a:p>
            <a:pPr>
              <a:buFont typeface="Wingdings" panose="05000000000000000000" pitchFamily="2" charset="2"/>
              <a:buChar char="§"/>
            </a:pPr>
            <a:r>
              <a:rPr lang="fr-CA" dirty="0">
                <a:solidFill>
                  <a:schemeClr val="bg1"/>
                </a:solidFill>
              </a:rPr>
              <a:t>L’assurance qualité</a:t>
            </a:r>
          </a:p>
          <a:p>
            <a:pPr>
              <a:buFont typeface="Wingdings" panose="05000000000000000000" pitchFamily="2" charset="2"/>
              <a:buChar char="§"/>
            </a:pPr>
            <a:r>
              <a:rPr lang="fr-CA" dirty="0">
                <a:solidFill>
                  <a:schemeClr val="bg1"/>
                </a:solidFill>
              </a:rPr>
              <a:t>Présentiel et distance</a:t>
            </a:r>
          </a:p>
          <a:p>
            <a:pPr>
              <a:buFont typeface="Wingdings" panose="05000000000000000000" pitchFamily="2" charset="2"/>
              <a:buChar char="§"/>
            </a:pPr>
            <a:r>
              <a:rPr lang="fr-CA" dirty="0">
                <a:solidFill>
                  <a:schemeClr val="bg1"/>
                </a:solidFill>
              </a:rPr>
              <a:t>Etc..</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4</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22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Cours et laboratoire:</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normAutofit/>
          </a:bodyPr>
          <a:lstStyle/>
          <a:p>
            <a:pPr>
              <a:buFont typeface="Wingdings" panose="05000000000000000000" pitchFamily="2" charset="2"/>
              <a:buChar char="§"/>
            </a:pPr>
            <a:r>
              <a:rPr lang="fr-CA" dirty="0">
                <a:solidFill>
                  <a:schemeClr val="bg1"/>
                </a:solidFill>
              </a:rPr>
              <a:t>Le cours:</a:t>
            </a:r>
          </a:p>
          <a:p>
            <a:pPr lvl="1">
              <a:buFont typeface="Wingdings" panose="05000000000000000000" pitchFamily="2" charset="2"/>
              <a:buChar char="§"/>
            </a:pPr>
            <a:r>
              <a:rPr lang="fr-CA" dirty="0">
                <a:solidFill>
                  <a:schemeClr val="bg1"/>
                </a:solidFill>
              </a:rPr>
              <a:t>Lundi soir, en présence mais aussi à distance régulièrement.</a:t>
            </a:r>
          </a:p>
          <a:p>
            <a:pPr lvl="1">
              <a:buFont typeface="Wingdings" panose="05000000000000000000" pitchFamily="2" charset="2"/>
              <a:buChar char="§"/>
            </a:pPr>
            <a:r>
              <a:rPr lang="fr-CA" dirty="0">
                <a:solidFill>
                  <a:schemeClr val="bg1"/>
                </a:solidFill>
              </a:rPr>
              <a:t>Pas toujours 3 heures.</a:t>
            </a:r>
          </a:p>
          <a:p>
            <a:pPr lvl="1">
              <a:buFont typeface="Wingdings" panose="05000000000000000000" pitchFamily="2" charset="2"/>
              <a:buChar char="§"/>
            </a:pPr>
            <a:r>
              <a:rPr lang="fr-CA" dirty="0">
                <a:solidFill>
                  <a:schemeClr val="bg1"/>
                </a:solidFill>
              </a:rPr>
              <a:t>Pratiquement plus aucun de cours dans les dernières semaines.</a:t>
            </a:r>
          </a:p>
          <a:p>
            <a:pPr lvl="1">
              <a:buFont typeface="Wingdings" panose="05000000000000000000" pitchFamily="2" charset="2"/>
              <a:buChar char="§"/>
            </a:pPr>
            <a:r>
              <a:rPr lang="fr-CA" dirty="0">
                <a:solidFill>
                  <a:schemeClr val="bg1"/>
                </a:solidFill>
              </a:rPr>
              <a:t>Avec un ou un invité le plus souvent possible.</a:t>
            </a:r>
          </a:p>
          <a:p>
            <a:pPr>
              <a:buFont typeface="Wingdings" panose="05000000000000000000" pitchFamily="2" charset="2"/>
              <a:buChar char="§"/>
            </a:pPr>
            <a:r>
              <a:rPr lang="fr-CA" dirty="0">
                <a:solidFill>
                  <a:schemeClr val="bg1"/>
                </a:solidFill>
              </a:rPr>
              <a:t>Les laboratoires:</a:t>
            </a:r>
          </a:p>
          <a:p>
            <a:pPr lvl="1">
              <a:buFont typeface="Wingdings" panose="05000000000000000000" pitchFamily="2" charset="2"/>
              <a:buChar char="§"/>
            </a:pPr>
            <a:r>
              <a:rPr lang="fr-CA" dirty="0">
                <a:solidFill>
                  <a:schemeClr val="bg1"/>
                </a:solidFill>
              </a:rPr>
              <a:t>Au L-3818, 6 heures par semaine</a:t>
            </a:r>
          </a:p>
          <a:p>
            <a:pPr lvl="1">
              <a:buFont typeface="Wingdings" panose="05000000000000000000" pitchFamily="2" charset="2"/>
              <a:buChar char="§"/>
            </a:pPr>
            <a:r>
              <a:rPr lang="fr-CA" dirty="0">
                <a:solidFill>
                  <a:schemeClr val="bg1"/>
                </a:solidFill>
              </a:rPr>
              <a:t>On utilisera Discord </a:t>
            </a:r>
            <a:r>
              <a:rPr lang="fr-CA" u="sng" dirty="0">
                <a:solidFill>
                  <a:schemeClr val="bg1"/>
                </a:solidFill>
              </a:rPr>
              <a:t>légèrement</a:t>
            </a:r>
            <a:r>
              <a:rPr lang="fr-CA" dirty="0">
                <a:solidFill>
                  <a:schemeClr val="bg1"/>
                </a:solidFill>
              </a:rPr>
              <a:t>  (vous avez reçu un courriel pour aller vers le site).</a:t>
            </a:r>
          </a:p>
          <a:p>
            <a:pPr lvl="1">
              <a:buFont typeface="Wingdings" panose="05000000000000000000" pitchFamily="2" charset="2"/>
              <a:buChar char="§"/>
            </a:pPr>
            <a:r>
              <a:rPr lang="fr-CA" dirty="0">
                <a:solidFill>
                  <a:schemeClr val="bg1"/>
                </a:solidFill>
              </a:rPr>
              <a:t>On veut vraiment une présence au laboratoire avec l’utilisation du vrai montage!!!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5</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93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fontScale="90000"/>
          </a:bodyPr>
          <a:lstStyle/>
          <a:p>
            <a:r>
              <a:rPr lang="fr-CA" sz="2800" b="1" dirty="0">
                <a:solidFill>
                  <a:schemeClr val="bg1"/>
                </a:solidFill>
                <a:latin typeface="Arial" panose="020B0604020202020204" pitchFamily="34" charset="0"/>
                <a:cs typeface="Arial" panose="020B0604020202020204" pitchFamily="34" charset="0"/>
              </a:rPr>
              <a:t>Cours de certaines semaines à venir avec un Tableau lumineux:</a:t>
            </a:r>
          </a:p>
        </p:txBody>
      </p:sp>
      <p:sp>
        <p:nvSpPr>
          <p:cNvPr id="6" name="ZoneTexte 5">
            <a:extLst>
              <a:ext uri="{FF2B5EF4-FFF2-40B4-BE49-F238E27FC236}">
                <a16:creationId xmlns:a16="http://schemas.microsoft.com/office/drawing/2014/main" id="{24B16360-C7CE-4FB1-8E3C-954BE2B1B2C4}"/>
              </a:ext>
            </a:extLst>
          </p:cNvPr>
          <p:cNvSpPr txBox="1"/>
          <p:nvPr>
            <p:custDataLst>
              <p:tags r:id="rId2"/>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6</a:t>
            </a:fld>
            <a:endParaRPr lang="fr-CA" sz="1400" dirty="0">
              <a:solidFill>
                <a:schemeClr val="bg1"/>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2D9D8B14-539E-4016-8396-123AEC78D356}"/>
              </a:ext>
            </a:extLst>
          </p:cNvPr>
          <p:cNvPicPr>
            <a:picLocks noChangeAspect="1"/>
          </p:cNvPicPr>
          <p:nvPr>
            <p:custDataLst>
              <p:tags r:id="rId3"/>
            </p:custDataLst>
          </p:nvPr>
        </p:nvPicPr>
        <p:blipFill>
          <a:blip r:embed="rId7"/>
          <a:stretch>
            <a:fillRect/>
          </a:stretch>
        </p:blipFill>
        <p:spPr>
          <a:xfrm>
            <a:off x="658088" y="1442071"/>
            <a:ext cx="2364181" cy="5279228"/>
          </a:xfrm>
          <a:prstGeom prst="rect">
            <a:avLst/>
          </a:prstGeom>
        </p:spPr>
      </p:pic>
      <p:pic>
        <p:nvPicPr>
          <p:cNvPr id="10" name="Image 9">
            <a:extLst>
              <a:ext uri="{FF2B5EF4-FFF2-40B4-BE49-F238E27FC236}">
                <a16:creationId xmlns:a16="http://schemas.microsoft.com/office/drawing/2014/main" id="{36D0FF2A-099F-4369-9DC6-C78F9704DF5A}"/>
              </a:ext>
            </a:extLst>
          </p:cNvPr>
          <p:cNvPicPr>
            <a:picLocks noChangeAspect="1"/>
          </p:cNvPicPr>
          <p:nvPr>
            <p:custDataLst>
              <p:tags r:id="rId4"/>
            </p:custDataLst>
          </p:nvPr>
        </p:nvPicPr>
        <p:blipFill>
          <a:blip r:embed="rId8"/>
          <a:stretch>
            <a:fillRect/>
          </a:stretch>
        </p:blipFill>
        <p:spPr>
          <a:xfrm>
            <a:off x="3146467" y="1442071"/>
            <a:ext cx="2571503" cy="5153891"/>
          </a:xfrm>
          <a:prstGeom prst="rect">
            <a:avLst/>
          </a:prstGeom>
        </p:spPr>
      </p:pic>
      <p:pic>
        <p:nvPicPr>
          <p:cNvPr id="20" name="Image 19" descr="Une image contenant texte, télévision, intérieur, écran&#10;&#10;Description générée automatiquement">
            <a:extLst>
              <a:ext uri="{FF2B5EF4-FFF2-40B4-BE49-F238E27FC236}">
                <a16:creationId xmlns:a16="http://schemas.microsoft.com/office/drawing/2014/main" id="{FB1ACF9C-666D-47A9-9ADF-5ED8366B542C}"/>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5765471" y="1833748"/>
            <a:ext cx="6198919" cy="3099460"/>
          </a:xfrm>
          <a:prstGeom prst="rect">
            <a:avLst/>
          </a:prstGeom>
        </p:spPr>
      </p:pic>
    </p:spTree>
    <p:extLst>
      <p:ext uri="{BB962C8B-B14F-4D97-AF65-F5344CB8AC3E}">
        <p14:creationId xmlns:p14="http://schemas.microsoft.com/office/powerpoint/2010/main" val="112236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Raisons du cours projet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Nature du projet intégrateur:</a:t>
            </a:r>
          </a:p>
          <a:p>
            <a:pPr lvl="1">
              <a:buFont typeface="Wingdings" panose="05000000000000000000" pitchFamily="2" charset="2"/>
              <a:buChar char="§"/>
            </a:pPr>
            <a:r>
              <a:rPr lang="fr-CA" dirty="0">
                <a:solidFill>
                  <a:schemeClr val="bg1"/>
                </a:solidFill>
              </a:rPr>
              <a:t>Accent sur la pédagogie par projet</a:t>
            </a:r>
          </a:p>
          <a:p>
            <a:pPr lvl="1">
              <a:buFont typeface="Wingdings" panose="05000000000000000000" pitchFamily="2" charset="2"/>
              <a:buChar char="§"/>
            </a:pPr>
            <a:r>
              <a:rPr lang="fr-CA" dirty="0">
                <a:solidFill>
                  <a:schemeClr val="bg1"/>
                </a:solidFill>
              </a:rPr>
              <a:t>Travail en équipe</a:t>
            </a:r>
          </a:p>
          <a:p>
            <a:pPr lvl="1">
              <a:buFont typeface="Wingdings" panose="05000000000000000000" pitchFamily="2" charset="2"/>
              <a:buChar char="§"/>
            </a:pPr>
            <a:r>
              <a:rPr lang="fr-CA" dirty="0">
                <a:solidFill>
                  <a:schemeClr val="bg1"/>
                </a:solidFill>
              </a:rPr>
              <a:t>Travaux pratiques et projet final</a:t>
            </a:r>
          </a:p>
          <a:p>
            <a:pPr>
              <a:buFont typeface="Wingdings" panose="05000000000000000000" pitchFamily="2" charset="2"/>
              <a:buChar char="§"/>
            </a:pPr>
            <a:r>
              <a:rPr lang="fr-CA" dirty="0">
                <a:solidFill>
                  <a:schemeClr val="bg1"/>
                </a:solidFill>
              </a:rPr>
              <a:t>Aspects importants:</a:t>
            </a:r>
          </a:p>
          <a:p>
            <a:pPr lvl="1">
              <a:buFont typeface="Wingdings" panose="05000000000000000000" pitchFamily="2" charset="2"/>
              <a:buChar char="§"/>
            </a:pPr>
            <a:r>
              <a:rPr lang="fr-CA" dirty="0">
                <a:solidFill>
                  <a:schemeClr val="bg1"/>
                </a:solidFill>
              </a:rPr>
              <a:t>Aspects matériels  (INF1500 et INF1600)</a:t>
            </a:r>
          </a:p>
          <a:p>
            <a:pPr lvl="1">
              <a:buFont typeface="Wingdings" panose="05000000000000000000" pitchFamily="2" charset="2"/>
              <a:buChar char="§"/>
            </a:pPr>
            <a:r>
              <a:rPr lang="fr-CA" dirty="0">
                <a:solidFill>
                  <a:schemeClr val="bg1"/>
                </a:solidFill>
              </a:rPr>
              <a:t>Aspects de programmation (INF1007 et INF1015)</a:t>
            </a:r>
          </a:p>
          <a:p>
            <a:pPr lvl="1">
              <a:buFont typeface="Wingdings" panose="05000000000000000000" pitchFamily="2" charset="2"/>
              <a:buChar char="§"/>
            </a:pPr>
            <a:r>
              <a:rPr lang="fr-CA" dirty="0">
                <a:solidFill>
                  <a:schemeClr val="bg1"/>
                </a:solidFill>
              </a:rPr>
              <a:t>Communication orale et écrite, HPR  (INF1040 et INF2205)</a:t>
            </a:r>
          </a:p>
          <a:p>
            <a:pPr>
              <a:buFont typeface="Wingdings" panose="05000000000000000000" pitchFamily="2" charset="2"/>
              <a:buChar char="§"/>
            </a:pPr>
            <a:r>
              <a:rPr lang="fr-CA" dirty="0">
                <a:solidFill>
                  <a:schemeClr val="bg1"/>
                </a:solidFill>
              </a:rPr>
              <a:t>Corequis:</a:t>
            </a:r>
          </a:p>
          <a:p>
            <a:pPr lvl="1">
              <a:buFont typeface="Wingdings" panose="05000000000000000000" pitchFamily="2" charset="2"/>
              <a:buChar char="§"/>
            </a:pPr>
            <a:r>
              <a:rPr lang="fr-CA" dirty="0">
                <a:solidFill>
                  <a:schemeClr val="bg1"/>
                </a:solidFill>
              </a:rPr>
              <a:t> INF1600, (INF1015) et INF2205</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7</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93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Semaines 1 à 6 en équipe de deux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Semaine 1: Intro au robot et au simulateur</a:t>
            </a:r>
          </a:p>
          <a:p>
            <a:pPr>
              <a:buFont typeface="Wingdings" panose="05000000000000000000" pitchFamily="2" charset="2"/>
              <a:buChar char="§"/>
            </a:pPr>
            <a:r>
              <a:rPr lang="fr-CA" dirty="0">
                <a:solidFill>
                  <a:schemeClr val="bg1"/>
                </a:solidFill>
              </a:rPr>
              <a:t>Semaine 2: Machine à états finis logicielle (programme corrigé)</a:t>
            </a:r>
          </a:p>
          <a:p>
            <a:pPr>
              <a:buFont typeface="Wingdings" panose="05000000000000000000" pitchFamily="2" charset="2"/>
              <a:buChar char="§"/>
            </a:pPr>
            <a:r>
              <a:rPr lang="fr-CA" dirty="0">
                <a:solidFill>
                  <a:schemeClr val="bg1"/>
                </a:solidFill>
              </a:rPr>
              <a:t>Semaine 3: Pulse </a:t>
            </a:r>
            <a:r>
              <a:rPr lang="fr-CA" dirty="0" err="1">
                <a:solidFill>
                  <a:schemeClr val="bg1"/>
                </a:solidFill>
              </a:rPr>
              <a:t>Width</a:t>
            </a:r>
            <a:r>
              <a:rPr lang="fr-CA" dirty="0">
                <a:solidFill>
                  <a:schemeClr val="bg1"/>
                </a:solidFill>
              </a:rPr>
              <a:t> Modulation généré de façon logicielle </a:t>
            </a:r>
          </a:p>
          <a:p>
            <a:pPr>
              <a:buFont typeface="Wingdings" panose="05000000000000000000" pitchFamily="2" charset="2"/>
              <a:buChar char="§"/>
            </a:pPr>
            <a:r>
              <a:rPr lang="fr-CA" dirty="0">
                <a:solidFill>
                  <a:schemeClr val="bg1"/>
                </a:solidFill>
              </a:rPr>
              <a:t>Semaine 4: Ressources matérielles internes (important pour un quiz par la suite)</a:t>
            </a:r>
          </a:p>
          <a:p>
            <a:pPr>
              <a:buFont typeface="Wingdings" panose="05000000000000000000" pitchFamily="2" charset="2"/>
              <a:buChar char="§"/>
            </a:pPr>
            <a:r>
              <a:rPr lang="fr-CA" dirty="0">
                <a:solidFill>
                  <a:schemeClr val="bg1"/>
                </a:solidFill>
              </a:rPr>
              <a:t>Semaine 5: Mémoire externe (sur robot seulement)</a:t>
            </a:r>
          </a:p>
          <a:p>
            <a:pPr>
              <a:buFont typeface="Wingdings" panose="05000000000000000000" pitchFamily="2" charset="2"/>
              <a:buChar char="§"/>
            </a:pPr>
            <a:r>
              <a:rPr lang="fr-CA" dirty="0">
                <a:solidFill>
                  <a:schemeClr val="bg1"/>
                </a:solidFill>
              </a:rPr>
              <a:t>Semaine 6: Conversion  analogique/numérique (programme corrigé)</a:t>
            </a:r>
          </a:p>
          <a:p>
            <a:pPr>
              <a:buFont typeface="Wingdings" panose="05000000000000000000" pitchFamily="2" charset="2"/>
              <a:buChar char="§"/>
            </a:pPr>
            <a:endParaRPr lang="fr-CA" dirty="0">
              <a:solidFill>
                <a:schemeClr val="bg1"/>
              </a:solidFill>
            </a:endParaRP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8</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1959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4C3E1-61F8-4E6A-81F6-2EC896B469DA}"/>
              </a:ext>
            </a:extLst>
          </p:cNvPr>
          <p:cNvSpPr>
            <a:spLocks noGrp="1"/>
          </p:cNvSpPr>
          <p:nvPr>
            <p:ph type="title"/>
            <p:custDataLst>
              <p:tags r:id="rId1"/>
            </p:custDataLst>
          </p:nvPr>
        </p:nvSpPr>
        <p:spPr>
          <a:xfrm>
            <a:off x="838200" y="863600"/>
            <a:ext cx="10515600" cy="520700"/>
          </a:xfrm>
          <a:solidFill>
            <a:srgbClr val="FF0000"/>
          </a:solidFill>
        </p:spPr>
        <p:txBody>
          <a:bodyPr>
            <a:normAutofit/>
          </a:bodyPr>
          <a:lstStyle/>
          <a:p>
            <a:r>
              <a:rPr lang="fr-CA" sz="2800" b="1" dirty="0">
                <a:solidFill>
                  <a:schemeClr val="bg1"/>
                </a:solidFill>
                <a:latin typeface="Arial" panose="020B0604020202020204" pitchFamily="34" charset="0"/>
                <a:cs typeface="Arial" panose="020B0604020202020204" pitchFamily="34" charset="0"/>
              </a:rPr>
              <a:t>Semaines 7 à 13 en équipe de 4 :</a:t>
            </a:r>
          </a:p>
        </p:txBody>
      </p:sp>
      <p:sp>
        <p:nvSpPr>
          <p:cNvPr id="3" name="Espace réservé du contenu 2">
            <a:extLst>
              <a:ext uri="{FF2B5EF4-FFF2-40B4-BE49-F238E27FC236}">
                <a16:creationId xmlns:a16="http://schemas.microsoft.com/office/drawing/2014/main" id="{72368DFA-9C27-4F77-8FBE-769352C3B4B5}"/>
              </a:ext>
            </a:extLst>
          </p:cNvPr>
          <p:cNvSpPr>
            <a:spLocks noGrp="1"/>
          </p:cNvSpPr>
          <p:nvPr>
            <p:ph idx="1"/>
            <p:custDataLst>
              <p:tags r:id="rId2"/>
            </p:custDataLst>
          </p:nvPr>
        </p:nvSpPr>
        <p:spPr>
          <a:xfrm>
            <a:off x="838200" y="1513323"/>
            <a:ext cx="10515600" cy="4917877"/>
          </a:xfrm>
        </p:spPr>
        <p:txBody>
          <a:bodyPr/>
          <a:lstStyle/>
          <a:p>
            <a:pPr>
              <a:buFont typeface="Wingdings" panose="05000000000000000000" pitchFamily="2" charset="2"/>
              <a:buChar char="§"/>
            </a:pPr>
            <a:r>
              <a:rPr lang="fr-CA" dirty="0">
                <a:solidFill>
                  <a:schemeClr val="bg1"/>
                </a:solidFill>
              </a:rPr>
              <a:t>Semaine 7: Travail logiciel sur les </a:t>
            </a:r>
            <a:r>
              <a:rPr lang="fr-CA" dirty="0" err="1">
                <a:solidFill>
                  <a:schemeClr val="bg1"/>
                </a:solidFill>
              </a:rPr>
              <a:t>Makefile</a:t>
            </a:r>
            <a:r>
              <a:rPr lang="fr-CA" dirty="0">
                <a:solidFill>
                  <a:schemeClr val="bg1"/>
                </a:solidFill>
              </a:rPr>
              <a:t> et Git (à remettre)</a:t>
            </a:r>
          </a:p>
          <a:p>
            <a:pPr>
              <a:buFont typeface="Wingdings" panose="05000000000000000000" pitchFamily="2" charset="2"/>
              <a:buChar char="§"/>
            </a:pPr>
            <a:r>
              <a:rPr lang="fr-CA" dirty="0">
                <a:solidFill>
                  <a:schemeClr val="bg1"/>
                </a:solidFill>
              </a:rPr>
              <a:t>Semaine 8: Stratégies de débogage</a:t>
            </a:r>
          </a:p>
          <a:p>
            <a:pPr>
              <a:buFont typeface="Wingdings" panose="05000000000000000000" pitchFamily="2" charset="2"/>
              <a:buChar char="§"/>
            </a:pPr>
            <a:r>
              <a:rPr lang="fr-CA" dirty="0">
                <a:solidFill>
                  <a:schemeClr val="bg1"/>
                </a:solidFill>
              </a:rPr>
              <a:t>Semaine 9: Machine virtuelle (entrevue de laboratoire)</a:t>
            </a:r>
          </a:p>
          <a:p>
            <a:pPr>
              <a:buFont typeface="Wingdings" panose="05000000000000000000" pitchFamily="2" charset="2"/>
              <a:buChar char="§"/>
            </a:pPr>
            <a:r>
              <a:rPr lang="fr-CA" dirty="0">
                <a:solidFill>
                  <a:schemeClr val="bg1"/>
                </a:solidFill>
              </a:rPr>
              <a:t>Semaines 10 à 13: Développement du système complet (projet)</a:t>
            </a:r>
          </a:p>
          <a:p>
            <a:pPr lvl="1">
              <a:buFont typeface="Wingdings" panose="05000000000000000000" pitchFamily="2" charset="2"/>
              <a:buChar char="§"/>
            </a:pPr>
            <a:r>
              <a:rPr lang="fr-CA" dirty="0">
                <a:solidFill>
                  <a:schemeClr val="bg1"/>
                </a:solidFill>
              </a:rPr>
              <a:t>Suivi du projet</a:t>
            </a:r>
          </a:p>
          <a:p>
            <a:pPr lvl="1">
              <a:buFont typeface="Wingdings" panose="05000000000000000000" pitchFamily="2" charset="2"/>
              <a:buChar char="§"/>
            </a:pPr>
            <a:r>
              <a:rPr lang="fr-CA" dirty="0">
                <a:solidFill>
                  <a:schemeClr val="bg1"/>
                </a:solidFill>
              </a:rPr>
              <a:t>Rencontre HPR</a:t>
            </a:r>
          </a:p>
          <a:p>
            <a:pPr>
              <a:buFont typeface="Wingdings" panose="05000000000000000000" pitchFamily="2" charset="2"/>
              <a:buChar char="§"/>
            </a:pPr>
            <a:r>
              <a:rPr lang="fr-CA" dirty="0">
                <a:solidFill>
                  <a:schemeClr val="bg1"/>
                </a:solidFill>
              </a:rPr>
              <a:t>Semaine 14: Évaluation finale.</a:t>
            </a:r>
          </a:p>
        </p:txBody>
      </p:sp>
      <p:sp>
        <p:nvSpPr>
          <p:cNvPr id="6" name="ZoneTexte 5">
            <a:extLst>
              <a:ext uri="{FF2B5EF4-FFF2-40B4-BE49-F238E27FC236}">
                <a16:creationId xmlns:a16="http://schemas.microsoft.com/office/drawing/2014/main" id="{24B16360-C7CE-4FB1-8E3C-954BE2B1B2C4}"/>
              </a:ext>
            </a:extLst>
          </p:cNvPr>
          <p:cNvSpPr txBox="1"/>
          <p:nvPr>
            <p:custDataLst>
              <p:tags r:id="rId3"/>
            </p:custDataLst>
          </p:nvPr>
        </p:nvSpPr>
        <p:spPr>
          <a:xfrm>
            <a:off x="838200" y="426800"/>
            <a:ext cx="10515600" cy="307777"/>
          </a:xfrm>
          <a:prstGeom prst="rect">
            <a:avLst/>
          </a:prstGeom>
          <a:noFill/>
        </p:spPr>
        <p:txBody>
          <a:bodyPr wrap="square" rtlCol="0">
            <a:spAutoFit/>
          </a:bodyPr>
          <a:lstStyle/>
          <a:p>
            <a:r>
              <a:rPr lang="fr-CA" sz="1400" dirty="0">
                <a:solidFill>
                  <a:schemeClr val="bg1"/>
                </a:solidFill>
                <a:latin typeface="Arial" panose="020B0604020202020204" pitchFamily="34" charset="0"/>
                <a:cs typeface="Arial" panose="020B0604020202020204" pitchFamily="34" charset="0"/>
              </a:rPr>
              <a:t>INF1900				Introduction au cours						</a:t>
            </a:r>
            <a:fld id="{D6B880EE-E96A-4CC2-9F05-896C9CF11A09}" type="slidenum">
              <a:rPr lang="fr-CA" sz="1400" smtClean="0">
                <a:solidFill>
                  <a:schemeClr val="bg1"/>
                </a:solidFill>
                <a:latin typeface="Arial" panose="020B0604020202020204" pitchFamily="34" charset="0"/>
                <a:cs typeface="Arial" panose="020B0604020202020204" pitchFamily="34" charset="0"/>
              </a:rPr>
              <a:t>9</a:t>
            </a:fld>
            <a:endParaRPr lang="fr-C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003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8406</TotalTime>
  <Words>2819</Words>
  <Application>Microsoft Office PowerPoint</Application>
  <PresentationFormat>Grand écran</PresentationFormat>
  <Paragraphs>300</Paragraphs>
  <Slides>36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Calibri Light</vt:lpstr>
      <vt:lpstr>Lohit Devanagari</vt:lpstr>
      <vt:lpstr>Verdana</vt:lpstr>
      <vt:lpstr>Wingdings</vt:lpstr>
      <vt:lpstr>Thème Office</vt:lpstr>
      <vt:lpstr>INF1900: PROJET DE CONCEPTION D’UN SYSTÈME EMBARQUÉ  PREMIER COURS:  INTRODUCTION ET FONCTIONNEMENT</vt:lpstr>
      <vt:lpstr>Intervenants :</vt:lpstr>
      <vt:lpstr>Intervenants (suite) :</vt:lpstr>
      <vt:lpstr>Aujourd’hui :</vt:lpstr>
      <vt:lpstr>Cours et laboratoire:</vt:lpstr>
      <vt:lpstr>Cours de certaines semaines à venir avec un Tableau lumineux:</vt:lpstr>
      <vt:lpstr>Raisons du cours projet :</vt:lpstr>
      <vt:lpstr>Semaines 1 à 6 en équipe de deux :</vt:lpstr>
      <vt:lpstr>Semaines 7 à 13 en équipe de 4 :</vt:lpstr>
      <vt:lpstr>Précision sur l’évaluation :</vt:lpstr>
      <vt:lpstr>Précision sur l’évalution (suite) :</vt:lpstr>
      <vt:lpstr>Pondération :</vt:lpstr>
      <vt:lpstr>Qualité du code :</vt:lpstr>
      <vt:lpstr>12 qualités de l’ingénieur :</vt:lpstr>
      <vt:lpstr>Le robot et sa programmation :</vt:lpstr>
      <vt:lpstr>Et pourquoi un simulateur ? :</vt:lpstr>
      <vt:lpstr>Le site web du cours :</vt:lpstr>
      <vt:lpstr>Équipes :</vt:lpstr>
      <vt:lpstr>Casiers :</vt:lpstr>
      <vt:lpstr>Équipes (suite) :</vt:lpstr>
      <vt:lpstr>Modalité d’application M13 :</vt:lpstr>
      <vt:lpstr>L’importance du courriel :</vt:lpstr>
      <vt:lpstr>L’importance du courriel (suite) :</vt:lpstr>
      <vt:lpstr>Discord pour les laboratoires :</vt:lpstr>
      <vt:lpstr>Aperçu :</vt:lpstr>
      <vt:lpstr>Le robot riche en substances rares :</vt:lpstr>
      <vt:lpstr>Deux articles intéressants sur le sujet :</vt:lpstr>
      <vt:lpstr>Substances de base :</vt:lpstr>
      <vt:lpstr>Perspectives de développement durable :</vt:lpstr>
      <vt:lpstr>Perspectives de développement durable :</vt:lpstr>
      <vt:lpstr>Assemblage et montage :</vt:lpstr>
      <vt:lpstr>Pour le sertissage :</vt:lpstr>
      <vt:lpstr>Articles à se procurer :</vt:lpstr>
      <vt:lpstr>Autres articles :</vt:lpstr>
      <vt:lpstr>En terminant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INF1900: PROJET DE CONCEPTION D’UN SYSTÈME EMBARQUÉ  TRAVAIL PRATIQUE 8: STRATÉGIES DE DÉBOGAGE</dc:title>
  <dc:creator>Jérôme Collin</dc:creator>
  <cp:lastModifiedBy>Jérôme Collin</cp:lastModifiedBy>
  <cp:revision>69</cp:revision>
  <dcterms:created xsi:type="dcterms:W3CDTF">2020-10-25T16:45:50Z</dcterms:created>
  <dcterms:modified xsi:type="dcterms:W3CDTF">2024-01-05T04:12:05Z</dcterms:modified>
</cp:coreProperties>
</file>